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notesMasterIdLst>
    <p:notesMasterId r:id="rId18"/>
  </p:notesMasterIdLst>
  <p:sldIdLst>
    <p:sldId id="256" r:id="rId2"/>
    <p:sldId id="293" r:id="rId3"/>
    <p:sldId id="302" r:id="rId4"/>
    <p:sldId id="257" r:id="rId5"/>
    <p:sldId id="276" r:id="rId6"/>
    <p:sldId id="294" r:id="rId7"/>
    <p:sldId id="295" r:id="rId8"/>
    <p:sldId id="296" r:id="rId9"/>
    <p:sldId id="258" r:id="rId10"/>
    <p:sldId id="268" r:id="rId11"/>
    <p:sldId id="291" r:id="rId12"/>
    <p:sldId id="297" r:id="rId13"/>
    <p:sldId id="303" r:id="rId14"/>
    <p:sldId id="292" r:id="rId15"/>
    <p:sldId id="301" r:id="rId16"/>
    <p:sldId id="262" r:id="rId17"/>
  </p:sldIdLst>
  <p:sldSz cx="9144000" cy="6858000" type="screen4x3"/>
  <p:notesSz cx="6858000" cy="9144000"/>
  <p:defaultTextStyle>
    <a:defPPr>
      <a:defRPr lang="zh-CN"/>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00FF"/>
    <a:srgbClr val="FF00FF"/>
    <a:srgbClr val="FF6600"/>
    <a:srgbClr val="FF0000"/>
    <a:srgbClr val="FFFF99"/>
    <a:srgbClr val="66FF33"/>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75DCB02-9BB8-47FD-8907-85C794F793BA}" styleName="佈景主題樣式 1 - 輔色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佈景主題樣式 1 - 輔色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佈景主題樣式 1 - 輔色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佈景主題樣式 1 - 輔色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951" autoAdjust="0"/>
    <p:restoredTop sz="94700" autoAdjust="0"/>
  </p:normalViewPr>
  <p:slideViewPr>
    <p:cSldViewPr>
      <p:cViewPr varScale="1">
        <p:scale>
          <a:sx n="110" d="100"/>
          <a:sy n="110" d="100"/>
        </p:scale>
        <p:origin x="130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hyperlink" Target="&#22283;&#25945;&#32626;&#35036;&#21161;&#35336;&#30059;_&#38917;&#30446;&#32147;&#36027;&#30003;&#35531;&#34920;.xlsx" TargetMode="Externa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A9DC7C-F6DC-41F5-85A5-CB5F14BEBD8C}" type="doc">
      <dgm:prSet loTypeId="urn:microsoft.com/office/officeart/2005/8/layout/chevron2" loCatId="list" qsTypeId="urn:microsoft.com/office/officeart/2005/8/quickstyle/simple1" qsCatId="simple" csTypeId="urn:microsoft.com/office/officeart/2005/8/colors/colorful5" csCatId="colorful" phldr="1"/>
      <dgm:spPr/>
      <dgm:t>
        <a:bodyPr/>
        <a:lstStyle/>
        <a:p>
          <a:endParaRPr lang="zh-TW" altLang="en-US"/>
        </a:p>
      </dgm:t>
    </dgm:pt>
    <dgm:pt modelId="{AB1737D7-CE99-4B55-8950-E4850C3ED810}">
      <dgm:prSet phldrT="[文字]" custT="1"/>
      <dgm:spPr/>
      <dgm:t>
        <a:bodyPr/>
        <a:lstStyle/>
        <a:p>
          <a:r>
            <a:rPr lang="zh-TW" altLang="en-US" sz="2200" b="1" dirty="0">
              <a:solidFill>
                <a:srgbClr val="006600"/>
              </a:solidFill>
              <a:latin typeface="微軟正黑體" pitchFamily="34" charset="-120"/>
              <a:ea typeface="微軟正黑體" pitchFamily="34" charset="-120"/>
            </a:rPr>
            <a:t>申請期程</a:t>
          </a:r>
        </a:p>
      </dgm:t>
    </dgm:pt>
    <dgm:pt modelId="{156F5397-B764-4D11-BE6D-0A3F972D210A}" type="parTrans" cxnId="{EBA771ED-D818-43BD-B785-A903720FAD74}">
      <dgm:prSet/>
      <dgm:spPr/>
      <dgm:t>
        <a:bodyPr/>
        <a:lstStyle/>
        <a:p>
          <a:endParaRPr lang="zh-TW" altLang="en-US" sz="2200" b="1">
            <a:latin typeface="微軟正黑體" pitchFamily="34" charset="-120"/>
            <a:ea typeface="微軟正黑體" pitchFamily="34" charset="-120"/>
          </a:endParaRPr>
        </a:p>
      </dgm:t>
    </dgm:pt>
    <dgm:pt modelId="{A06C453D-0A60-45B1-B84C-25A74298A1E2}" type="sibTrans" cxnId="{EBA771ED-D818-43BD-B785-A903720FAD74}">
      <dgm:prSet/>
      <dgm:spPr/>
      <dgm:t>
        <a:bodyPr/>
        <a:lstStyle/>
        <a:p>
          <a:endParaRPr lang="zh-TW" altLang="en-US" sz="2200" b="1">
            <a:latin typeface="微軟正黑體" pitchFamily="34" charset="-120"/>
            <a:ea typeface="微軟正黑體" pitchFamily="34" charset="-120"/>
          </a:endParaRPr>
        </a:p>
      </dgm:t>
    </dgm:pt>
    <dgm:pt modelId="{6C858747-1373-4C7E-9E09-611F08F3006F}">
      <dgm:prSet phldrT="[文字]" custT="1"/>
      <dgm:spPr/>
      <dgm:t>
        <a:bodyPr/>
        <a:lstStyle/>
        <a:p>
          <a:r>
            <a:rPr lang="zh-TW" altLang="en-US" sz="2400" b="1" dirty="0">
              <a:solidFill>
                <a:srgbClr val="006600"/>
              </a:solidFill>
              <a:latin typeface="微軟正黑體" pitchFamily="34" charset="-120"/>
              <a:ea typeface="微軟正黑體" pitchFamily="34" charset="-120"/>
            </a:rPr>
            <a:t>本署發函指定之申請期限前</a:t>
          </a:r>
          <a:r>
            <a:rPr lang="en-US" altLang="zh-TW" sz="2400" b="1" dirty="0">
              <a:solidFill>
                <a:srgbClr val="006600"/>
              </a:solidFill>
              <a:latin typeface="微軟正黑體" pitchFamily="34" charset="-120"/>
              <a:ea typeface="微軟正黑體" pitchFamily="34" charset="-120"/>
            </a:rPr>
            <a:t>(</a:t>
          </a:r>
          <a:r>
            <a:rPr lang="zh-TW" altLang="en-US" sz="2400" b="1" dirty="0">
              <a:solidFill>
                <a:srgbClr val="006600"/>
              </a:solidFill>
              <a:latin typeface="微軟正黑體" pitchFamily="34" charset="-120"/>
              <a:ea typeface="微軟正黑體" pitchFamily="34" charset="-120"/>
            </a:rPr>
            <a:t>預計於</a:t>
          </a:r>
          <a:r>
            <a:rPr lang="en-US" altLang="zh-TW" sz="2400" b="1" dirty="0">
              <a:solidFill>
                <a:srgbClr val="006600"/>
              </a:solidFill>
              <a:latin typeface="微軟正黑體" pitchFamily="34" charset="-120"/>
              <a:ea typeface="微軟正黑體" pitchFamily="34" charset="-120"/>
            </a:rPr>
            <a:t>110</a:t>
          </a:r>
          <a:r>
            <a:rPr lang="zh-TW" altLang="en-US" sz="2400" b="1" dirty="0">
              <a:solidFill>
                <a:srgbClr val="006600"/>
              </a:solidFill>
              <a:latin typeface="微軟正黑體" pitchFamily="34" charset="-120"/>
              <a:ea typeface="微軟正黑體" pitchFamily="34" charset="-120"/>
            </a:rPr>
            <a:t>年</a:t>
          </a:r>
          <a:r>
            <a:rPr lang="en-US" altLang="zh-TW" sz="2400" b="1" dirty="0">
              <a:solidFill>
                <a:srgbClr val="006600"/>
              </a:solidFill>
              <a:latin typeface="微軟正黑體" pitchFamily="34" charset="-120"/>
              <a:ea typeface="微軟正黑體" pitchFamily="34" charset="-120"/>
            </a:rPr>
            <a:t>5</a:t>
          </a:r>
          <a:r>
            <a:rPr lang="zh-TW" altLang="en-US" sz="2400" b="1" dirty="0">
              <a:solidFill>
                <a:srgbClr val="006600"/>
              </a:solidFill>
              <a:latin typeface="微軟正黑體" pitchFamily="34" charset="-120"/>
              <a:ea typeface="微軟正黑體" pitchFamily="34" charset="-120"/>
            </a:rPr>
            <a:t>月中旬開放申請，以函文公布時間為主</a:t>
          </a:r>
          <a:r>
            <a:rPr lang="en-US" altLang="zh-TW" sz="2400" b="1" dirty="0">
              <a:solidFill>
                <a:srgbClr val="006600"/>
              </a:solidFill>
              <a:latin typeface="微軟正黑體" pitchFamily="34" charset="-120"/>
              <a:ea typeface="微軟正黑體" pitchFamily="34" charset="-120"/>
            </a:rPr>
            <a:t>)</a:t>
          </a:r>
          <a:endParaRPr lang="zh-TW" altLang="en-US" sz="2400" b="1" dirty="0">
            <a:solidFill>
              <a:srgbClr val="006600"/>
            </a:solidFill>
            <a:latin typeface="微軟正黑體" pitchFamily="34" charset="-120"/>
            <a:ea typeface="微軟正黑體" pitchFamily="34" charset="-120"/>
          </a:endParaRPr>
        </a:p>
      </dgm:t>
    </dgm:pt>
    <dgm:pt modelId="{3E47B4B8-520B-4301-8708-38A3C7599C74}" type="parTrans" cxnId="{F652D86C-D6F1-4C84-8464-90C6995F188A}">
      <dgm:prSet/>
      <dgm:spPr/>
      <dgm:t>
        <a:bodyPr/>
        <a:lstStyle/>
        <a:p>
          <a:endParaRPr lang="zh-TW" altLang="en-US" sz="2200" b="1">
            <a:latin typeface="微軟正黑體" pitchFamily="34" charset="-120"/>
            <a:ea typeface="微軟正黑體" pitchFamily="34" charset="-120"/>
          </a:endParaRPr>
        </a:p>
      </dgm:t>
    </dgm:pt>
    <dgm:pt modelId="{A6749EC9-E157-4A02-B15F-8C41D6E7BA8C}" type="sibTrans" cxnId="{F652D86C-D6F1-4C84-8464-90C6995F188A}">
      <dgm:prSet/>
      <dgm:spPr/>
      <dgm:t>
        <a:bodyPr/>
        <a:lstStyle/>
        <a:p>
          <a:endParaRPr lang="zh-TW" altLang="en-US" sz="2200" b="1">
            <a:latin typeface="微軟正黑體" pitchFamily="34" charset="-120"/>
            <a:ea typeface="微軟正黑體" pitchFamily="34" charset="-120"/>
          </a:endParaRPr>
        </a:p>
      </dgm:t>
    </dgm:pt>
    <dgm:pt modelId="{46E70B7D-E89E-44C3-98AE-7A6B3CA0613D}">
      <dgm:prSet phldrT="[文字]" custT="1"/>
      <dgm:spPr/>
      <dgm:t>
        <a:bodyPr/>
        <a:lstStyle/>
        <a:p>
          <a:r>
            <a:rPr lang="zh-TW" altLang="en-US" sz="2200" b="1" dirty="0">
              <a:solidFill>
                <a:srgbClr val="FF0000"/>
              </a:solidFill>
              <a:latin typeface="微軟正黑體" pitchFamily="34" charset="-120"/>
              <a:ea typeface="微軟正黑體" pitchFamily="34" charset="-120"/>
            </a:rPr>
            <a:t>申請方式</a:t>
          </a:r>
        </a:p>
      </dgm:t>
    </dgm:pt>
    <dgm:pt modelId="{9019F19D-0931-46D0-8AC7-F758274B30F9}" type="parTrans" cxnId="{A66F9741-EF22-47AD-A8FF-A35B0F426087}">
      <dgm:prSet/>
      <dgm:spPr/>
      <dgm:t>
        <a:bodyPr/>
        <a:lstStyle/>
        <a:p>
          <a:endParaRPr lang="zh-TW" altLang="en-US" sz="2200" b="1">
            <a:latin typeface="微軟正黑體" pitchFamily="34" charset="-120"/>
            <a:ea typeface="微軟正黑體" pitchFamily="34" charset="-120"/>
          </a:endParaRPr>
        </a:p>
      </dgm:t>
    </dgm:pt>
    <dgm:pt modelId="{308829F0-EF4B-4D6F-9B2C-D4016E7C165F}" type="sibTrans" cxnId="{A66F9741-EF22-47AD-A8FF-A35B0F426087}">
      <dgm:prSet/>
      <dgm:spPr/>
      <dgm:t>
        <a:bodyPr/>
        <a:lstStyle/>
        <a:p>
          <a:endParaRPr lang="zh-TW" altLang="en-US" sz="2200" b="1">
            <a:latin typeface="微軟正黑體" pitchFamily="34" charset="-120"/>
            <a:ea typeface="微軟正黑體" pitchFamily="34" charset="-120"/>
          </a:endParaRPr>
        </a:p>
      </dgm:t>
    </dgm:pt>
    <dgm:pt modelId="{EF3C7839-5251-48D6-B0A0-E1A253FB88F1}">
      <dgm:prSet phldrT="[文字]" custT="1"/>
      <dgm:spPr/>
      <dgm:t>
        <a:bodyPr/>
        <a:lstStyle/>
        <a:p>
          <a:r>
            <a:rPr lang="zh-TW" altLang="en-US" sz="2800" b="1" dirty="0">
              <a:solidFill>
                <a:srgbClr val="FF0000"/>
              </a:solidFill>
              <a:latin typeface="微軟正黑體" pitchFamily="34" charset="-120"/>
              <a:ea typeface="微軟正黑體" pitchFamily="34" charset="-120"/>
            </a:rPr>
            <a:t>提送申請計畫書及相關文件函報本署</a:t>
          </a:r>
        </a:p>
      </dgm:t>
    </dgm:pt>
    <dgm:pt modelId="{5B23D7EA-7C50-411D-94EE-1974AE0F1D7E}" type="parTrans" cxnId="{C45792E4-5353-4A52-8E3F-187F59A5C775}">
      <dgm:prSet/>
      <dgm:spPr/>
      <dgm:t>
        <a:bodyPr/>
        <a:lstStyle/>
        <a:p>
          <a:endParaRPr lang="zh-TW" altLang="en-US" sz="2200" b="1">
            <a:latin typeface="微軟正黑體" pitchFamily="34" charset="-120"/>
            <a:ea typeface="微軟正黑體" pitchFamily="34" charset="-120"/>
          </a:endParaRPr>
        </a:p>
      </dgm:t>
    </dgm:pt>
    <dgm:pt modelId="{4CFB7279-EAED-4EE9-A26A-7FC6BA2B9B49}" type="sibTrans" cxnId="{C45792E4-5353-4A52-8E3F-187F59A5C775}">
      <dgm:prSet/>
      <dgm:spPr/>
      <dgm:t>
        <a:bodyPr/>
        <a:lstStyle/>
        <a:p>
          <a:endParaRPr lang="zh-TW" altLang="en-US" sz="2200" b="1">
            <a:latin typeface="微軟正黑體" pitchFamily="34" charset="-120"/>
            <a:ea typeface="微軟正黑體" pitchFamily="34" charset="-120"/>
          </a:endParaRPr>
        </a:p>
      </dgm:t>
    </dgm:pt>
    <dgm:pt modelId="{EFCB89FE-32FD-40B6-A4F5-3306FBF854C3}">
      <dgm:prSet phldrT="[文字]" custT="1"/>
      <dgm:spPr/>
      <dgm:t>
        <a:bodyPr/>
        <a:lstStyle/>
        <a:p>
          <a:r>
            <a:rPr lang="zh-TW" altLang="en-US" sz="2200" b="1" dirty="0">
              <a:solidFill>
                <a:schemeClr val="tx1"/>
              </a:solidFill>
              <a:latin typeface="微軟正黑體" pitchFamily="34" charset="-120"/>
              <a:ea typeface="微軟正黑體" pitchFamily="34" charset="-120"/>
            </a:rPr>
            <a:t>申請資料</a:t>
          </a:r>
        </a:p>
      </dgm:t>
      <dgm:extLst>
        <a:ext uri="{E40237B7-FDA0-4F09-8148-C483321AD2D9}">
          <dgm14:cNvPr xmlns:dgm14="http://schemas.microsoft.com/office/drawing/2010/diagram" id="0" name="">
            <a:hlinkClick xmlns:r="http://schemas.openxmlformats.org/officeDocument/2006/relationships" r:id="rId1" action="ppaction://hlinkfile"/>
          </dgm14:cNvPr>
        </a:ext>
      </dgm:extLst>
    </dgm:pt>
    <dgm:pt modelId="{FFB95FA4-3907-4558-BE35-7E6AE762F0E5}" type="parTrans" cxnId="{829367C9-A4AE-4A25-859F-EF1E313AC476}">
      <dgm:prSet/>
      <dgm:spPr/>
      <dgm:t>
        <a:bodyPr/>
        <a:lstStyle/>
        <a:p>
          <a:endParaRPr lang="zh-TW" altLang="en-US" sz="2200" b="1">
            <a:latin typeface="微軟正黑體" pitchFamily="34" charset="-120"/>
            <a:ea typeface="微軟正黑體" pitchFamily="34" charset="-120"/>
          </a:endParaRPr>
        </a:p>
      </dgm:t>
    </dgm:pt>
    <dgm:pt modelId="{DBF1E109-D8D0-41B0-B4BC-471ACAF42154}" type="sibTrans" cxnId="{829367C9-A4AE-4A25-859F-EF1E313AC476}">
      <dgm:prSet/>
      <dgm:spPr/>
      <dgm:t>
        <a:bodyPr/>
        <a:lstStyle/>
        <a:p>
          <a:endParaRPr lang="zh-TW" altLang="en-US" sz="2200" b="1">
            <a:latin typeface="微軟正黑體" pitchFamily="34" charset="-120"/>
            <a:ea typeface="微軟正黑體" pitchFamily="34" charset="-120"/>
          </a:endParaRPr>
        </a:p>
      </dgm:t>
    </dgm:pt>
    <dgm:pt modelId="{D37DD35A-695E-459B-A319-7E3B56F6655B}">
      <dgm:prSet phldrT="[文字]" custT="1"/>
      <dgm:spPr/>
      <dgm:t>
        <a:bodyPr/>
        <a:lstStyle/>
        <a:p>
          <a:r>
            <a:rPr lang="zh-TW" altLang="en-US" sz="2800" b="1" dirty="0">
              <a:latin typeface="微軟正黑體" pitchFamily="34" charset="-120"/>
              <a:ea typeface="微軟正黑體" pitchFamily="34" charset="-120"/>
            </a:rPr>
            <a:t>申請計畫書（含經費概算表）</a:t>
          </a:r>
        </a:p>
      </dgm:t>
    </dgm:pt>
    <dgm:pt modelId="{24D307C9-5DC8-4605-B6E3-8D13309FFBE7}" type="parTrans" cxnId="{C6647AF3-1C53-4403-97D9-4D241AE14638}">
      <dgm:prSet/>
      <dgm:spPr/>
      <dgm:t>
        <a:bodyPr/>
        <a:lstStyle/>
        <a:p>
          <a:endParaRPr lang="zh-TW" altLang="en-US" sz="2200" b="1">
            <a:latin typeface="微軟正黑體" pitchFamily="34" charset="-120"/>
            <a:ea typeface="微軟正黑體" pitchFamily="34" charset="-120"/>
          </a:endParaRPr>
        </a:p>
      </dgm:t>
    </dgm:pt>
    <dgm:pt modelId="{CFC4DD5A-1C8C-43A7-B168-1826759D9A1A}" type="sibTrans" cxnId="{C6647AF3-1C53-4403-97D9-4D241AE14638}">
      <dgm:prSet/>
      <dgm:spPr/>
      <dgm:t>
        <a:bodyPr/>
        <a:lstStyle/>
        <a:p>
          <a:endParaRPr lang="zh-TW" altLang="en-US" sz="2200" b="1">
            <a:latin typeface="微軟正黑體" pitchFamily="34" charset="-120"/>
            <a:ea typeface="微軟正黑體" pitchFamily="34" charset="-120"/>
          </a:endParaRPr>
        </a:p>
      </dgm:t>
    </dgm:pt>
    <dgm:pt modelId="{372171B8-3374-4BB5-8DD7-FA0486C35D54}">
      <dgm:prSet phldrT="[文字]" custT="1"/>
      <dgm:spPr/>
      <dgm:t>
        <a:bodyPr/>
        <a:lstStyle/>
        <a:p>
          <a:r>
            <a:rPr lang="zh-TW" altLang="en-US" sz="2800" b="1" dirty="0">
              <a:solidFill>
                <a:srgbClr val="FF0000"/>
              </a:solidFill>
              <a:latin typeface="微軟正黑體" pitchFamily="34" charset="-120"/>
              <a:ea typeface="微軟正黑體" pitchFamily="34" charset="-120"/>
            </a:rPr>
            <a:t>以學年度為單位提出申請經費補助</a:t>
          </a:r>
        </a:p>
      </dgm:t>
    </dgm:pt>
    <dgm:pt modelId="{D97BA215-20DA-45B6-8942-5B39ECE72ECE}" type="parTrans" cxnId="{9FC1C1BE-B8A1-41E3-ACE2-783478DF63C3}">
      <dgm:prSet/>
      <dgm:spPr/>
      <dgm:t>
        <a:bodyPr/>
        <a:lstStyle/>
        <a:p>
          <a:endParaRPr lang="zh-TW" altLang="en-US" sz="2200" b="1">
            <a:latin typeface="微軟正黑體" pitchFamily="34" charset="-120"/>
            <a:ea typeface="微軟正黑體" pitchFamily="34" charset="-120"/>
          </a:endParaRPr>
        </a:p>
      </dgm:t>
    </dgm:pt>
    <dgm:pt modelId="{5E9A95C9-5B1B-4F94-8C27-EB9C581C1357}" type="sibTrans" cxnId="{9FC1C1BE-B8A1-41E3-ACE2-783478DF63C3}">
      <dgm:prSet/>
      <dgm:spPr/>
      <dgm:t>
        <a:bodyPr/>
        <a:lstStyle/>
        <a:p>
          <a:endParaRPr lang="zh-TW" altLang="en-US" sz="2200" b="1">
            <a:latin typeface="微軟正黑體" pitchFamily="34" charset="-120"/>
            <a:ea typeface="微軟正黑體" pitchFamily="34" charset="-120"/>
          </a:endParaRPr>
        </a:p>
      </dgm:t>
    </dgm:pt>
    <dgm:pt modelId="{0ADC6EC7-E219-4B6E-9070-5B002C6C1FD5}">
      <dgm:prSet phldrT="[文字]" custT="1"/>
      <dgm:spPr/>
      <dgm:t>
        <a:bodyPr/>
        <a:lstStyle/>
        <a:p>
          <a:r>
            <a:rPr lang="zh-TW" altLang="en-US" sz="2700" b="1" dirty="0">
              <a:latin typeface="微軟正黑體" pitchFamily="34" charset="-120"/>
              <a:ea typeface="微軟正黑體" pitchFamily="34" charset="-120"/>
            </a:rPr>
            <a:t>本署補助計畫項目經費申請表</a:t>
          </a:r>
        </a:p>
      </dgm:t>
    </dgm:pt>
    <dgm:pt modelId="{997DDDF1-5BEC-4A3E-80E3-B36FA74608C4}" type="parTrans" cxnId="{83CB8FC5-DF8E-45B9-BF72-516E16706571}">
      <dgm:prSet/>
      <dgm:spPr/>
      <dgm:t>
        <a:bodyPr/>
        <a:lstStyle/>
        <a:p>
          <a:endParaRPr lang="zh-TW" altLang="en-US" sz="2200" b="1">
            <a:latin typeface="微軟正黑體" pitchFamily="34" charset="-120"/>
            <a:ea typeface="微軟正黑體" pitchFamily="34" charset="-120"/>
          </a:endParaRPr>
        </a:p>
      </dgm:t>
    </dgm:pt>
    <dgm:pt modelId="{8AE51C8B-C899-4CFB-BA9F-2D4BDE923E00}" type="sibTrans" cxnId="{83CB8FC5-DF8E-45B9-BF72-516E16706571}">
      <dgm:prSet/>
      <dgm:spPr/>
      <dgm:t>
        <a:bodyPr/>
        <a:lstStyle/>
        <a:p>
          <a:endParaRPr lang="zh-TW" altLang="en-US" sz="2200" b="1">
            <a:latin typeface="微軟正黑體" pitchFamily="34" charset="-120"/>
            <a:ea typeface="微軟正黑體" pitchFamily="34" charset="-120"/>
          </a:endParaRPr>
        </a:p>
      </dgm:t>
    </dgm:pt>
    <dgm:pt modelId="{8D7FB0E2-C739-478E-9975-EF2DFCBA1E5F}" type="pres">
      <dgm:prSet presAssocID="{07A9DC7C-F6DC-41F5-85A5-CB5F14BEBD8C}" presName="linearFlow" presStyleCnt="0">
        <dgm:presLayoutVars>
          <dgm:dir/>
          <dgm:animLvl val="lvl"/>
          <dgm:resizeHandles val="exact"/>
        </dgm:presLayoutVars>
      </dgm:prSet>
      <dgm:spPr/>
      <dgm:t>
        <a:bodyPr/>
        <a:lstStyle/>
        <a:p>
          <a:endParaRPr lang="zh-TW" altLang="en-US"/>
        </a:p>
      </dgm:t>
    </dgm:pt>
    <dgm:pt modelId="{F78026AA-DD38-4D5C-9AB3-708B25E8705B}" type="pres">
      <dgm:prSet presAssocID="{AB1737D7-CE99-4B55-8950-E4850C3ED810}" presName="composite" presStyleCnt="0"/>
      <dgm:spPr/>
    </dgm:pt>
    <dgm:pt modelId="{185B6CCC-ECC8-41EA-AD52-EABF2E348B61}" type="pres">
      <dgm:prSet presAssocID="{AB1737D7-CE99-4B55-8950-E4850C3ED810}" presName="parentText" presStyleLbl="alignNode1" presStyleIdx="0" presStyleCnt="3">
        <dgm:presLayoutVars>
          <dgm:chMax val="1"/>
          <dgm:bulletEnabled val="1"/>
        </dgm:presLayoutVars>
      </dgm:prSet>
      <dgm:spPr/>
      <dgm:t>
        <a:bodyPr/>
        <a:lstStyle/>
        <a:p>
          <a:endParaRPr lang="zh-TW" altLang="en-US"/>
        </a:p>
      </dgm:t>
    </dgm:pt>
    <dgm:pt modelId="{804B118D-894B-461F-BD35-8C1FCDFB98E1}" type="pres">
      <dgm:prSet presAssocID="{AB1737D7-CE99-4B55-8950-E4850C3ED810}" presName="descendantText" presStyleLbl="alignAcc1" presStyleIdx="0" presStyleCnt="3">
        <dgm:presLayoutVars>
          <dgm:bulletEnabled val="1"/>
        </dgm:presLayoutVars>
      </dgm:prSet>
      <dgm:spPr/>
      <dgm:t>
        <a:bodyPr/>
        <a:lstStyle/>
        <a:p>
          <a:endParaRPr lang="zh-TW" altLang="en-US"/>
        </a:p>
      </dgm:t>
    </dgm:pt>
    <dgm:pt modelId="{03B92019-1DBF-4340-8E00-A0A43120A2E5}" type="pres">
      <dgm:prSet presAssocID="{A06C453D-0A60-45B1-B84C-25A74298A1E2}" presName="sp" presStyleCnt="0"/>
      <dgm:spPr/>
    </dgm:pt>
    <dgm:pt modelId="{02A2D03A-095C-44FA-AD55-63053B3B4106}" type="pres">
      <dgm:prSet presAssocID="{46E70B7D-E89E-44C3-98AE-7A6B3CA0613D}" presName="composite" presStyleCnt="0"/>
      <dgm:spPr/>
    </dgm:pt>
    <dgm:pt modelId="{5D950026-D168-479B-8202-921B4E7DB964}" type="pres">
      <dgm:prSet presAssocID="{46E70B7D-E89E-44C3-98AE-7A6B3CA0613D}" presName="parentText" presStyleLbl="alignNode1" presStyleIdx="1" presStyleCnt="3">
        <dgm:presLayoutVars>
          <dgm:chMax val="1"/>
          <dgm:bulletEnabled val="1"/>
        </dgm:presLayoutVars>
      </dgm:prSet>
      <dgm:spPr/>
      <dgm:t>
        <a:bodyPr/>
        <a:lstStyle/>
        <a:p>
          <a:endParaRPr lang="zh-TW" altLang="en-US"/>
        </a:p>
      </dgm:t>
    </dgm:pt>
    <dgm:pt modelId="{0B829424-172C-41AE-83D6-797E415835E1}" type="pres">
      <dgm:prSet presAssocID="{46E70B7D-E89E-44C3-98AE-7A6B3CA0613D}" presName="descendantText" presStyleLbl="alignAcc1" presStyleIdx="1" presStyleCnt="3">
        <dgm:presLayoutVars>
          <dgm:bulletEnabled val="1"/>
        </dgm:presLayoutVars>
      </dgm:prSet>
      <dgm:spPr/>
      <dgm:t>
        <a:bodyPr/>
        <a:lstStyle/>
        <a:p>
          <a:endParaRPr lang="zh-TW" altLang="en-US"/>
        </a:p>
      </dgm:t>
    </dgm:pt>
    <dgm:pt modelId="{EB7F2A68-DB22-4422-B80C-CF52B7B9B6ED}" type="pres">
      <dgm:prSet presAssocID="{308829F0-EF4B-4D6F-9B2C-D4016E7C165F}" presName="sp" presStyleCnt="0"/>
      <dgm:spPr/>
    </dgm:pt>
    <dgm:pt modelId="{46C7B2C9-3987-41E9-82ED-BEEAED68990B}" type="pres">
      <dgm:prSet presAssocID="{EFCB89FE-32FD-40B6-A4F5-3306FBF854C3}" presName="composite" presStyleCnt="0"/>
      <dgm:spPr/>
    </dgm:pt>
    <dgm:pt modelId="{7A24C938-E166-48EE-9E83-B500664D2B4F}" type="pres">
      <dgm:prSet presAssocID="{EFCB89FE-32FD-40B6-A4F5-3306FBF854C3}" presName="parentText" presStyleLbl="alignNode1" presStyleIdx="2" presStyleCnt="3">
        <dgm:presLayoutVars>
          <dgm:chMax val="1"/>
          <dgm:bulletEnabled val="1"/>
        </dgm:presLayoutVars>
      </dgm:prSet>
      <dgm:spPr/>
      <dgm:t>
        <a:bodyPr/>
        <a:lstStyle/>
        <a:p>
          <a:endParaRPr lang="zh-TW" altLang="en-US"/>
        </a:p>
      </dgm:t>
    </dgm:pt>
    <dgm:pt modelId="{F44CA0B7-6FFA-4E48-A9C1-4F974B31B4B1}" type="pres">
      <dgm:prSet presAssocID="{EFCB89FE-32FD-40B6-A4F5-3306FBF854C3}" presName="descendantText" presStyleLbl="alignAcc1" presStyleIdx="2" presStyleCnt="3">
        <dgm:presLayoutVars>
          <dgm:bulletEnabled val="1"/>
        </dgm:presLayoutVars>
      </dgm:prSet>
      <dgm:spPr/>
      <dgm:t>
        <a:bodyPr/>
        <a:lstStyle/>
        <a:p>
          <a:endParaRPr lang="zh-TW" altLang="en-US"/>
        </a:p>
      </dgm:t>
    </dgm:pt>
  </dgm:ptLst>
  <dgm:cxnLst>
    <dgm:cxn modelId="{9A678CF0-1852-455A-A1BD-16F9B1CB4C28}" type="presOf" srcId="{6C858747-1373-4C7E-9E09-611F08F3006F}" destId="{804B118D-894B-461F-BD35-8C1FCDFB98E1}" srcOrd="0" destOrd="0" presId="urn:microsoft.com/office/officeart/2005/8/layout/chevron2"/>
    <dgm:cxn modelId="{EBA771ED-D818-43BD-B785-A903720FAD74}" srcId="{07A9DC7C-F6DC-41F5-85A5-CB5F14BEBD8C}" destId="{AB1737D7-CE99-4B55-8950-E4850C3ED810}" srcOrd="0" destOrd="0" parTransId="{156F5397-B764-4D11-BE6D-0A3F972D210A}" sibTransId="{A06C453D-0A60-45B1-B84C-25A74298A1E2}"/>
    <dgm:cxn modelId="{988038DC-ADC2-4731-9300-8B512120DFB2}" type="presOf" srcId="{372171B8-3374-4BB5-8DD7-FA0486C35D54}" destId="{0B829424-172C-41AE-83D6-797E415835E1}" srcOrd="0" destOrd="1" presId="urn:microsoft.com/office/officeart/2005/8/layout/chevron2"/>
    <dgm:cxn modelId="{C45792E4-5353-4A52-8E3F-187F59A5C775}" srcId="{46E70B7D-E89E-44C3-98AE-7A6B3CA0613D}" destId="{EF3C7839-5251-48D6-B0A0-E1A253FB88F1}" srcOrd="0" destOrd="0" parTransId="{5B23D7EA-7C50-411D-94EE-1974AE0F1D7E}" sibTransId="{4CFB7279-EAED-4EE9-A26A-7FC6BA2B9B49}"/>
    <dgm:cxn modelId="{A06066FE-B28D-48B0-ADCE-E41065A89CCB}" type="presOf" srcId="{EF3C7839-5251-48D6-B0A0-E1A253FB88F1}" destId="{0B829424-172C-41AE-83D6-797E415835E1}" srcOrd="0" destOrd="0" presId="urn:microsoft.com/office/officeart/2005/8/layout/chevron2"/>
    <dgm:cxn modelId="{F652D86C-D6F1-4C84-8464-90C6995F188A}" srcId="{AB1737D7-CE99-4B55-8950-E4850C3ED810}" destId="{6C858747-1373-4C7E-9E09-611F08F3006F}" srcOrd="0" destOrd="0" parTransId="{3E47B4B8-520B-4301-8708-38A3C7599C74}" sibTransId="{A6749EC9-E157-4A02-B15F-8C41D6E7BA8C}"/>
    <dgm:cxn modelId="{829367C9-A4AE-4A25-859F-EF1E313AC476}" srcId="{07A9DC7C-F6DC-41F5-85A5-CB5F14BEBD8C}" destId="{EFCB89FE-32FD-40B6-A4F5-3306FBF854C3}" srcOrd="2" destOrd="0" parTransId="{FFB95FA4-3907-4558-BE35-7E6AE762F0E5}" sibTransId="{DBF1E109-D8D0-41B0-B4BC-471ACAF42154}"/>
    <dgm:cxn modelId="{C6647AF3-1C53-4403-97D9-4D241AE14638}" srcId="{EFCB89FE-32FD-40B6-A4F5-3306FBF854C3}" destId="{D37DD35A-695E-459B-A319-7E3B56F6655B}" srcOrd="0" destOrd="0" parTransId="{24D307C9-5DC8-4605-B6E3-8D13309FFBE7}" sibTransId="{CFC4DD5A-1C8C-43A7-B168-1826759D9A1A}"/>
    <dgm:cxn modelId="{83CB8FC5-DF8E-45B9-BF72-516E16706571}" srcId="{EFCB89FE-32FD-40B6-A4F5-3306FBF854C3}" destId="{0ADC6EC7-E219-4B6E-9070-5B002C6C1FD5}" srcOrd="1" destOrd="0" parTransId="{997DDDF1-5BEC-4A3E-80E3-B36FA74608C4}" sibTransId="{8AE51C8B-C899-4CFB-BA9F-2D4BDE923E00}"/>
    <dgm:cxn modelId="{4055AE70-C1E5-43CD-9D6F-FE9C25D30945}" type="presOf" srcId="{EFCB89FE-32FD-40B6-A4F5-3306FBF854C3}" destId="{7A24C938-E166-48EE-9E83-B500664D2B4F}" srcOrd="0" destOrd="0" presId="urn:microsoft.com/office/officeart/2005/8/layout/chevron2"/>
    <dgm:cxn modelId="{E8A796DE-B68E-463E-A082-958611507E26}" type="presOf" srcId="{0ADC6EC7-E219-4B6E-9070-5B002C6C1FD5}" destId="{F44CA0B7-6FFA-4E48-A9C1-4F974B31B4B1}" srcOrd="0" destOrd="1" presId="urn:microsoft.com/office/officeart/2005/8/layout/chevron2"/>
    <dgm:cxn modelId="{BDE2524A-F6DF-4325-922E-542BD163F17C}" type="presOf" srcId="{46E70B7D-E89E-44C3-98AE-7A6B3CA0613D}" destId="{5D950026-D168-479B-8202-921B4E7DB964}" srcOrd="0" destOrd="0" presId="urn:microsoft.com/office/officeart/2005/8/layout/chevron2"/>
    <dgm:cxn modelId="{EA4260C7-C23E-4DEE-A646-B7F3F535FD55}" type="presOf" srcId="{D37DD35A-695E-459B-A319-7E3B56F6655B}" destId="{F44CA0B7-6FFA-4E48-A9C1-4F974B31B4B1}" srcOrd="0" destOrd="0" presId="urn:microsoft.com/office/officeart/2005/8/layout/chevron2"/>
    <dgm:cxn modelId="{9FC1C1BE-B8A1-41E3-ACE2-783478DF63C3}" srcId="{46E70B7D-E89E-44C3-98AE-7A6B3CA0613D}" destId="{372171B8-3374-4BB5-8DD7-FA0486C35D54}" srcOrd="1" destOrd="0" parTransId="{D97BA215-20DA-45B6-8942-5B39ECE72ECE}" sibTransId="{5E9A95C9-5B1B-4F94-8C27-EB9C581C1357}"/>
    <dgm:cxn modelId="{B05EF73C-87E9-4590-A6BB-DA8771BCBAC9}" type="presOf" srcId="{AB1737D7-CE99-4B55-8950-E4850C3ED810}" destId="{185B6CCC-ECC8-41EA-AD52-EABF2E348B61}" srcOrd="0" destOrd="0" presId="urn:microsoft.com/office/officeart/2005/8/layout/chevron2"/>
    <dgm:cxn modelId="{A66F9741-EF22-47AD-A8FF-A35B0F426087}" srcId="{07A9DC7C-F6DC-41F5-85A5-CB5F14BEBD8C}" destId="{46E70B7D-E89E-44C3-98AE-7A6B3CA0613D}" srcOrd="1" destOrd="0" parTransId="{9019F19D-0931-46D0-8AC7-F758274B30F9}" sibTransId="{308829F0-EF4B-4D6F-9B2C-D4016E7C165F}"/>
    <dgm:cxn modelId="{FDBAF8B7-6082-45AE-B497-79AF13B0AFF9}" type="presOf" srcId="{07A9DC7C-F6DC-41F5-85A5-CB5F14BEBD8C}" destId="{8D7FB0E2-C739-478E-9975-EF2DFCBA1E5F}" srcOrd="0" destOrd="0" presId="urn:microsoft.com/office/officeart/2005/8/layout/chevron2"/>
    <dgm:cxn modelId="{EEAB5821-A4E2-483E-9F8E-EBEA4459D15B}" type="presParOf" srcId="{8D7FB0E2-C739-478E-9975-EF2DFCBA1E5F}" destId="{F78026AA-DD38-4D5C-9AB3-708B25E8705B}" srcOrd="0" destOrd="0" presId="urn:microsoft.com/office/officeart/2005/8/layout/chevron2"/>
    <dgm:cxn modelId="{E92111F6-B07A-4F07-9851-FF3201266F0B}" type="presParOf" srcId="{F78026AA-DD38-4D5C-9AB3-708B25E8705B}" destId="{185B6CCC-ECC8-41EA-AD52-EABF2E348B61}" srcOrd="0" destOrd="0" presId="urn:microsoft.com/office/officeart/2005/8/layout/chevron2"/>
    <dgm:cxn modelId="{0F79003B-0B57-4330-8CB9-E22FEB4486CD}" type="presParOf" srcId="{F78026AA-DD38-4D5C-9AB3-708B25E8705B}" destId="{804B118D-894B-461F-BD35-8C1FCDFB98E1}" srcOrd="1" destOrd="0" presId="urn:microsoft.com/office/officeart/2005/8/layout/chevron2"/>
    <dgm:cxn modelId="{8C545321-F792-4BBC-A714-C009F5BE78DA}" type="presParOf" srcId="{8D7FB0E2-C739-478E-9975-EF2DFCBA1E5F}" destId="{03B92019-1DBF-4340-8E00-A0A43120A2E5}" srcOrd="1" destOrd="0" presId="urn:microsoft.com/office/officeart/2005/8/layout/chevron2"/>
    <dgm:cxn modelId="{00E1F3DE-675F-4A56-98EA-98CABE7E29F4}" type="presParOf" srcId="{8D7FB0E2-C739-478E-9975-EF2DFCBA1E5F}" destId="{02A2D03A-095C-44FA-AD55-63053B3B4106}" srcOrd="2" destOrd="0" presId="urn:microsoft.com/office/officeart/2005/8/layout/chevron2"/>
    <dgm:cxn modelId="{B523C070-BA82-46CC-8CD9-AC8526A1AD6D}" type="presParOf" srcId="{02A2D03A-095C-44FA-AD55-63053B3B4106}" destId="{5D950026-D168-479B-8202-921B4E7DB964}" srcOrd="0" destOrd="0" presId="urn:microsoft.com/office/officeart/2005/8/layout/chevron2"/>
    <dgm:cxn modelId="{FDF24EA9-511B-4817-B6FE-A3E5AD624050}" type="presParOf" srcId="{02A2D03A-095C-44FA-AD55-63053B3B4106}" destId="{0B829424-172C-41AE-83D6-797E415835E1}" srcOrd="1" destOrd="0" presId="urn:microsoft.com/office/officeart/2005/8/layout/chevron2"/>
    <dgm:cxn modelId="{C075257A-8DCD-4C6B-87A1-E74FC9B306EB}" type="presParOf" srcId="{8D7FB0E2-C739-478E-9975-EF2DFCBA1E5F}" destId="{EB7F2A68-DB22-4422-B80C-CF52B7B9B6ED}" srcOrd="3" destOrd="0" presId="urn:microsoft.com/office/officeart/2005/8/layout/chevron2"/>
    <dgm:cxn modelId="{B914371B-036B-4279-B966-C8C98836D8C8}" type="presParOf" srcId="{8D7FB0E2-C739-478E-9975-EF2DFCBA1E5F}" destId="{46C7B2C9-3987-41E9-82ED-BEEAED68990B}" srcOrd="4" destOrd="0" presId="urn:microsoft.com/office/officeart/2005/8/layout/chevron2"/>
    <dgm:cxn modelId="{B68E12CB-FE83-4BCE-A6F5-7E76FF02A9E2}" type="presParOf" srcId="{46C7B2C9-3987-41E9-82ED-BEEAED68990B}" destId="{7A24C938-E166-48EE-9E83-B500664D2B4F}" srcOrd="0" destOrd="0" presId="urn:microsoft.com/office/officeart/2005/8/layout/chevron2"/>
    <dgm:cxn modelId="{646A8E60-0FB6-4CE7-B101-2D6C7C5BC924}" type="presParOf" srcId="{46C7B2C9-3987-41E9-82ED-BEEAED68990B}" destId="{F44CA0B7-6FFA-4E48-A9C1-4F974B31B4B1}"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083660C-C99E-41FA-A45B-0CEEAA162CD9}" type="doc">
      <dgm:prSet loTypeId="urn:microsoft.com/office/officeart/2005/8/layout/vList5" loCatId="list" qsTypeId="urn:microsoft.com/office/officeart/2005/8/quickstyle/simple1" qsCatId="simple" csTypeId="urn:microsoft.com/office/officeart/2005/8/colors/colorful1#2" csCatId="colorful" phldr="1"/>
      <dgm:spPr/>
      <dgm:t>
        <a:bodyPr/>
        <a:lstStyle/>
        <a:p>
          <a:endParaRPr lang="zh-TW" altLang="en-US"/>
        </a:p>
      </dgm:t>
    </dgm:pt>
    <dgm:pt modelId="{BCF9C484-6ABD-4259-A290-C725F0389FF5}">
      <dgm:prSet phldrT="[文字]" custT="1"/>
      <dgm:spPr/>
      <dgm:t>
        <a:bodyPr/>
        <a:lstStyle/>
        <a:p>
          <a:r>
            <a:rPr lang="zh-TW" sz="2800" b="1" smtClean="0">
              <a:solidFill>
                <a:srgbClr val="FFFF00"/>
              </a:solidFill>
              <a:latin typeface="微軟正黑體" pitchFamily="34" charset="-120"/>
              <a:ea typeface="微軟正黑體" pitchFamily="34" charset="-120"/>
            </a:rPr>
            <a:t>學校</a:t>
          </a:r>
          <a:endParaRPr lang="en-US" altLang="zh-TW" sz="2800" b="1" smtClean="0">
            <a:solidFill>
              <a:srgbClr val="FFFF00"/>
            </a:solidFill>
            <a:latin typeface="微軟正黑體" pitchFamily="34" charset="-120"/>
            <a:ea typeface="微軟正黑體" pitchFamily="34" charset="-120"/>
          </a:endParaRPr>
        </a:p>
        <a:p>
          <a:r>
            <a:rPr lang="zh-TW" sz="2800" b="1" smtClean="0">
              <a:solidFill>
                <a:srgbClr val="FFFF00"/>
              </a:solidFill>
              <a:latin typeface="微軟正黑體" pitchFamily="34" charset="-120"/>
              <a:ea typeface="微軟正黑體" pitchFamily="34" charset="-120"/>
            </a:rPr>
            <a:t>屬教育部主管者</a:t>
          </a:r>
          <a:endParaRPr lang="zh-TW" altLang="en-US" sz="2800" b="1" dirty="0">
            <a:solidFill>
              <a:srgbClr val="FFFF00"/>
            </a:solidFill>
            <a:latin typeface="微軟正黑體" pitchFamily="34" charset="-120"/>
            <a:ea typeface="微軟正黑體" pitchFamily="34" charset="-120"/>
          </a:endParaRPr>
        </a:p>
      </dgm:t>
    </dgm:pt>
    <dgm:pt modelId="{0FABF2EC-F062-42F1-A37A-2F3C8B1B6A18}" type="parTrans" cxnId="{BC185906-C68D-4BE8-AC68-373AF05F7893}">
      <dgm:prSet/>
      <dgm:spPr/>
      <dgm:t>
        <a:bodyPr/>
        <a:lstStyle/>
        <a:p>
          <a:endParaRPr lang="zh-TW" altLang="en-US">
            <a:latin typeface="微軟正黑體" pitchFamily="34" charset="-120"/>
            <a:ea typeface="微軟正黑體" pitchFamily="34" charset="-120"/>
          </a:endParaRPr>
        </a:p>
      </dgm:t>
    </dgm:pt>
    <dgm:pt modelId="{46C1670E-0394-4EA5-9046-50D427109B51}" type="sibTrans" cxnId="{BC185906-C68D-4BE8-AC68-373AF05F7893}">
      <dgm:prSet/>
      <dgm:spPr/>
      <dgm:t>
        <a:bodyPr/>
        <a:lstStyle/>
        <a:p>
          <a:endParaRPr lang="zh-TW" altLang="en-US">
            <a:latin typeface="微軟正黑體" pitchFamily="34" charset="-120"/>
            <a:ea typeface="微軟正黑體" pitchFamily="34" charset="-120"/>
          </a:endParaRPr>
        </a:p>
      </dgm:t>
    </dgm:pt>
    <dgm:pt modelId="{CB95A8DE-A0A6-4D2D-8209-E11F97FD5346}">
      <dgm:prSet phldrT="[文字]" custT="1"/>
      <dgm:spPr/>
      <dgm:t>
        <a:bodyPr/>
        <a:lstStyle/>
        <a:p>
          <a:pPr>
            <a:lnSpc>
              <a:spcPts val="2880"/>
            </a:lnSpc>
            <a:spcAft>
              <a:spcPts val="0"/>
            </a:spcAft>
          </a:pPr>
          <a:r>
            <a:rPr lang="zh-TW" altLang="en-US" sz="2400" b="1" smtClean="0">
              <a:solidFill>
                <a:srgbClr val="FF00FF"/>
              </a:solidFill>
              <a:latin typeface="微軟正黑體" pitchFamily="34" charset="-120"/>
              <a:ea typeface="微軟正黑體" pitchFamily="34" charset="-120"/>
            </a:rPr>
            <a:t>學校提報申請計畫書</a:t>
          </a:r>
          <a:endParaRPr lang="zh-TW" altLang="en-US" sz="2400" b="1" dirty="0">
            <a:solidFill>
              <a:srgbClr val="FF00FF"/>
            </a:solidFill>
            <a:latin typeface="微軟正黑體" pitchFamily="34" charset="-120"/>
            <a:ea typeface="微軟正黑體" pitchFamily="34" charset="-120"/>
          </a:endParaRPr>
        </a:p>
      </dgm:t>
    </dgm:pt>
    <dgm:pt modelId="{B8A6E984-577B-456F-B3F8-8F11B5229537}" type="parTrans" cxnId="{62A57B78-E6E5-4B1F-AEFD-DC5D65BF9778}">
      <dgm:prSet/>
      <dgm:spPr/>
      <dgm:t>
        <a:bodyPr/>
        <a:lstStyle/>
        <a:p>
          <a:endParaRPr lang="zh-TW" altLang="en-US">
            <a:latin typeface="微軟正黑體" pitchFamily="34" charset="-120"/>
            <a:ea typeface="微軟正黑體" pitchFamily="34" charset="-120"/>
          </a:endParaRPr>
        </a:p>
      </dgm:t>
    </dgm:pt>
    <dgm:pt modelId="{45E0AE20-547D-4AC3-B01D-9B7E9C0B64AA}" type="sibTrans" cxnId="{62A57B78-E6E5-4B1F-AEFD-DC5D65BF9778}">
      <dgm:prSet/>
      <dgm:spPr/>
      <dgm:t>
        <a:bodyPr/>
        <a:lstStyle/>
        <a:p>
          <a:endParaRPr lang="zh-TW" altLang="en-US">
            <a:latin typeface="微軟正黑體" pitchFamily="34" charset="-120"/>
            <a:ea typeface="微軟正黑體" pitchFamily="34" charset="-120"/>
          </a:endParaRPr>
        </a:p>
      </dgm:t>
    </dgm:pt>
    <dgm:pt modelId="{E4B10913-3E8C-4B63-B121-F3BE4162C6E4}">
      <dgm:prSet phldrT="[文字]" custT="1"/>
      <dgm:spPr/>
      <dgm:t>
        <a:bodyPr/>
        <a:lstStyle/>
        <a:p>
          <a:r>
            <a:rPr lang="zh-TW" sz="2600" b="1" smtClean="0">
              <a:solidFill>
                <a:srgbClr val="FF00FF"/>
              </a:solidFill>
              <a:latin typeface="微軟正黑體" pitchFamily="34" charset="-120"/>
              <a:ea typeface="微軟正黑體" pitchFamily="34" charset="-120"/>
            </a:rPr>
            <a:t>學校</a:t>
          </a:r>
          <a:endParaRPr lang="en-US" altLang="zh-TW" sz="2600" b="1" smtClean="0">
            <a:solidFill>
              <a:srgbClr val="FF00FF"/>
            </a:solidFill>
            <a:latin typeface="微軟正黑體" pitchFamily="34" charset="-120"/>
            <a:ea typeface="微軟正黑體" pitchFamily="34" charset="-120"/>
          </a:endParaRPr>
        </a:p>
        <a:p>
          <a:r>
            <a:rPr lang="zh-TW" sz="2600" b="1" smtClean="0">
              <a:solidFill>
                <a:srgbClr val="FF00FF"/>
              </a:solidFill>
              <a:latin typeface="微軟正黑體" pitchFamily="34" charset="-120"/>
              <a:ea typeface="微軟正黑體" pitchFamily="34" charset="-120"/>
            </a:rPr>
            <a:t>屬直轄市、縣</a:t>
          </a:r>
          <a:r>
            <a:rPr lang="en-US" altLang="zh-TW" sz="2600" b="1" smtClean="0">
              <a:solidFill>
                <a:srgbClr val="FF00FF"/>
              </a:solidFill>
              <a:latin typeface="微軟正黑體" pitchFamily="34" charset="-120"/>
              <a:ea typeface="微軟正黑體" pitchFamily="34" charset="-120"/>
            </a:rPr>
            <a:t>(</a:t>
          </a:r>
          <a:r>
            <a:rPr lang="zh-TW" sz="2600" b="1" smtClean="0">
              <a:solidFill>
                <a:srgbClr val="FF00FF"/>
              </a:solidFill>
              <a:latin typeface="微軟正黑體" pitchFamily="34" charset="-120"/>
              <a:ea typeface="微軟正黑體" pitchFamily="34" charset="-120"/>
            </a:rPr>
            <a:t>市</a:t>
          </a:r>
          <a:r>
            <a:rPr lang="en-US" altLang="zh-TW" sz="2600" b="1" smtClean="0">
              <a:solidFill>
                <a:srgbClr val="FF00FF"/>
              </a:solidFill>
              <a:latin typeface="微軟正黑體" pitchFamily="34" charset="-120"/>
              <a:ea typeface="微軟正黑體" pitchFamily="34" charset="-120"/>
            </a:rPr>
            <a:t>)</a:t>
          </a:r>
          <a:r>
            <a:rPr lang="zh-TW" sz="2600" b="1" smtClean="0">
              <a:solidFill>
                <a:srgbClr val="FF00FF"/>
              </a:solidFill>
              <a:latin typeface="微軟正黑體" pitchFamily="34" charset="-120"/>
              <a:ea typeface="微軟正黑體" pitchFamily="34" charset="-120"/>
            </a:rPr>
            <a:t>政府主管者</a:t>
          </a:r>
          <a:endParaRPr lang="zh-TW" altLang="en-US" sz="2600" b="1" dirty="0">
            <a:solidFill>
              <a:srgbClr val="FF00FF"/>
            </a:solidFill>
            <a:latin typeface="微軟正黑體" pitchFamily="34" charset="-120"/>
            <a:ea typeface="微軟正黑體" pitchFamily="34" charset="-120"/>
          </a:endParaRPr>
        </a:p>
      </dgm:t>
    </dgm:pt>
    <dgm:pt modelId="{56DB5938-9C85-447C-91AA-D1D3CDC98AB6}" type="parTrans" cxnId="{E1D01011-B0DD-4D0E-A270-3F6104C5D5AD}">
      <dgm:prSet/>
      <dgm:spPr/>
      <dgm:t>
        <a:bodyPr/>
        <a:lstStyle/>
        <a:p>
          <a:endParaRPr lang="zh-TW" altLang="en-US">
            <a:latin typeface="微軟正黑體" pitchFamily="34" charset="-120"/>
            <a:ea typeface="微軟正黑體" pitchFamily="34" charset="-120"/>
          </a:endParaRPr>
        </a:p>
      </dgm:t>
    </dgm:pt>
    <dgm:pt modelId="{B4C876B1-6B3B-4F87-9A18-1A1ACD13F5F2}" type="sibTrans" cxnId="{E1D01011-B0DD-4D0E-A270-3F6104C5D5AD}">
      <dgm:prSet/>
      <dgm:spPr/>
      <dgm:t>
        <a:bodyPr/>
        <a:lstStyle/>
        <a:p>
          <a:endParaRPr lang="zh-TW" altLang="en-US">
            <a:latin typeface="微軟正黑體" pitchFamily="34" charset="-120"/>
            <a:ea typeface="微軟正黑體" pitchFamily="34" charset="-120"/>
          </a:endParaRPr>
        </a:p>
      </dgm:t>
    </dgm:pt>
    <dgm:pt modelId="{6A561670-7DF7-4F28-A95F-2F8A04825561}">
      <dgm:prSet phldrT="[文字]" custT="1"/>
      <dgm:spPr/>
      <dgm:t>
        <a:bodyPr/>
        <a:lstStyle/>
        <a:p>
          <a:pPr>
            <a:lnSpc>
              <a:spcPts val="2400"/>
            </a:lnSpc>
            <a:spcAft>
              <a:spcPts val="0"/>
            </a:spcAft>
          </a:pPr>
          <a:r>
            <a:rPr lang="zh-TW" altLang="en-US" sz="2000" b="1" dirty="0">
              <a:latin typeface="微軟正黑體" pitchFamily="34" charset="-120"/>
              <a:ea typeface="微軟正黑體" pitchFamily="34" charset="-120"/>
            </a:rPr>
            <a:t>學校提報申請計畫書</a:t>
          </a:r>
        </a:p>
      </dgm:t>
    </dgm:pt>
    <dgm:pt modelId="{E6DFCFDF-B7E5-4CDE-B914-64971665EA7A}" type="parTrans" cxnId="{ADFAD917-FDC6-4BEF-95E8-E56E6CD53A25}">
      <dgm:prSet/>
      <dgm:spPr/>
      <dgm:t>
        <a:bodyPr/>
        <a:lstStyle/>
        <a:p>
          <a:endParaRPr lang="zh-TW" altLang="en-US">
            <a:latin typeface="微軟正黑體" pitchFamily="34" charset="-120"/>
            <a:ea typeface="微軟正黑體" pitchFamily="34" charset="-120"/>
          </a:endParaRPr>
        </a:p>
      </dgm:t>
    </dgm:pt>
    <dgm:pt modelId="{6782259C-F45D-42BF-A464-784CD29EEC6D}" type="sibTrans" cxnId="{ADFAD917-FDC6-4BEF-95E8-E56E6CD53A25}">
      <dgm:prSet/>
      <dgm:spPr/>
      <dgm:t>
        <a:bodyPr/>
        <a:lstStyle/>
        <a:p>
          <a:endParaRPr lang="zh-TW" altLang="en-US">
            <a:latin typeface="微軟正黑體" pitchFamily="34" charset="-120"/>
            <a:ea typeface="微軟正黑體" pitchFamily="34" charset="-120"/>
          </a:endParaRPr>
        </a:p>
      </dgm:t>
    </dgm:pt>
    <dgm:pt modelId="{A854A404-884B-4531-9631-EFB6D95DA7D1}">
      <dgm:prSet phldrT="[文字]" custT="1"/>
      <dgm:spPr/>
      <dgm:t>
        <a:bodyPr/>
        <a:lstStyle/>
        <a:p>
          <a:pPr>
            <a:lnSpc>
              <a:spcPts val="2800"/>
            </a:lnSpc>
            <a:spcAft>
              <a:spcPts val="0"/>
            </a:spcAft>
          </a:pPr>
          <a:r>
            <a:rPr lang="zh-TW" altLang="en-US" sz="2400" b="1" smtClean="0">
              <a:solidFill>
                <a:srgbClr val="006600"/>
              </a:solidFill>
              <a:latin typeface="微軟正黑體" pitchFamily="34" charset="-120"/>
              <a:ea typeface="微軟正黑體" pitchFamily="34" charset="-120"/>
            </a:rPr>
            <a:t>本署辦理審查</a:t>
          </a:r>
          <a:endParaRPr lang="zh-TW" altLang="en-US" sz="2400" b="1" dirty="0">
            <a:solidFill>
              <a:srgbClr val="006600"/>
            </a:solidFill>
            <a:latin typeface="微軟正黑體" pitchFamily="34" charset="-120"/>
            <a:ea typeface="微軟正黑體" pitchFamily="34" charset="-120"/>
          </a:endParaRPr>
        </a:p>
      </dgm:t>
    </dgm:pt>
    <dgm:pt modelId="{38DFDF2B-F44D-4D84-AE9C-9A77BB7693FD}" type="parTrans" cxnId="{6C5DBD66-A459-48B2-BDD0-D636EEB5D9BA}">
      <dgm:prSet/>
      <dgm:spPr/>
      <dgm:t>
        <a:bodyPr/>
        <a:lstStyle/>
        <a:p>
          <a:endParaRPr lang="zh-TW" altLang="en-US">
            <a:latin typeface="微軟正黑體" pitchFamily="34" charset="-120"/>
            <a:ea typeface="微軟正黑體" pitchFamily="34" charset="-120"/>
          </a:endParaRPr>
        </a:p>
      </dgm:t>
    </dgm:pt>
    <dgm:pt modelId="{2F58E5BA-6985-48E6-B5A9-9816036F901E}" type="sibTrans" cxnId="{6C5DBD66-A459-48B2-BDD0-D636EEB5D9BA}">
      <dgm:prSet/>
      <dgm:spPr/>
      <dgm:t>
        <a:bodyPr/>
        <a:lstStyle/>
        <a:p>
          <a:endParaRPr lang="zh-TW" altLang="en-US">
            <a:latin typeface="微軟正黑體" pitchFamily="34" charset="-120"/>
            <a:ea typeface="微軟正黑體" pitchFamily="34" charset="-120"/>
          </a:endParaRPr>
        </a:p>
      </dgm:t>
    </dgm:pt>
    <dgm:pt modelId="{E9A5D1A6-8B0E-4616-8000-7DE15B8C172B}">
      <dgm:prSet phldrT="[文字]" custT="1"/>
      <dgm:spPr/>
      <dgm:t>
        <a:bodyPr/>
        <a:lstStyle/>
        <a:p>
          <a:pPr>
            <a:lnSpc>
              <a:spcPts val="2880"/>
            </a:lnSpc>
            <a:spcAft>
              <a:spcPts val="0"/>
            </a:spcAft>
          </a:pPr>
          <a:r>
            <a:rPr lang="zh-TW" altLang="en-US" sz="2400" b="1" dirty="0" smtClean="0">
              <a:solidFill>
                <a:srgbClr val="002060"/>
              </a:solidFill>
              <a:latin typeface="微軟正黑體" pitchFamily="34" charset="-120"/>
              <a:ea typeface="微軟正黑體" pitchFamily="34" charset="-120"/>
            </a:rPr>
            <a:t>依學校申請計畫案，就其急迫性、必要性及合理性進行審查，據以核定補助金額</a:t>
          </a:r>
          <a:endParaRPr lang="zh-TW" altLang="en-US" sz="2400" b="1" dirty="0">
            <a:solidFill>
              <a:srgbClr val="002060"/>
            </a:solidFill>
            <a:latin typeface="微軟正黑體" pitchFamily="34" charset="-120"/>
            <a:ea typeface="微軟正黑體" pitchFamily="34" charset="-120"/>
          </a:endParaRPr>
        </a:p>
      </dgm:t>
    </dgm:pt>
    <dgm:pt modelId="{D3B96744-3658-4DB6-8510-EF08ED622F7D}" type="parTrans" cxnId="{2BADDFAD-4B38-47D9-96F8-2522B7C67E04}">
      <dgm:prSet/>
      <dgm:spPr/>
      <dgm:t>
        <a:bodyPr/>
        <a:lstStyle/>
        <a:p>
          <a:endParaRPr lang="zh-TW" altLang="en-US">
            <a:latin typeface="微軟正黑體" pitchFamily="34" charset="-120"/>
            <a:ea typeface="微軟正黑體" pitchFamily="34" charset="-120"/>
          </a:endParaRPr>
        </a:p>
      </dgm:t>
    </dgm:pt>
    <dgm:pt modelId="{68CE91CC-C469-4AFA-823F-1F9BB344CCF5}" type="sibTrans" cxnId="{2BADDFAD-4B38-47D9-96F8-2522B7C67E04}">
      <dgm:prSet/>
      <dgm:spPr/>
      <dgm:t>
        <a:bodyPr/>
        <a:lstStyle/>
        <a:p>
          <a:endParaRPr lang="zh-TW" altLang="en-US">
            <a:latin typeface="微軟正黑體" pitchFamily="34" charset="-120"/>
            <a:ea typeface="微軟正黑體" pitchFamily="34" charset="-120"/>
          </a:endParaRPr>
        </a:p>
      </dgm:t>
    </dgm:pt>
    <dgm:pt modelId="{3AA9EF03-44B9-4774-98D7-0D57CCAF1777}">
      <dgm:prSet phldrT="[文字]" custT="1"/>
      <dgm:spPr/>
      <dgm:t>
        <a:bodyPr/>
        <a:lstStyle/>
        <a:p>
          <a:pPr>
            <a:lnSpc>
              <a:spcPts val="2400"/>
            </a:lnSpc>
            <a:spcAft>
              <a:spcPts val="0"/>
            </a:spcAft>
          </a:pPr>
          <a:r>
            <a:rPr lang="zh-TW" altLang="en-US" sz="2000" b="1" smtClean="0">
              <a:solidFill>
                <a:srgbClr val="FF0000"/>
              </a:solidFill>
              <a:latin typeface="微軟正黑體" pitchFamily="34" charset="-120"/>
              <a:ea typeface="微軟正黑體" pitchFamily="34" charset="-120"/>
            </a:rPr>
            <a:t>各直轄市、各縣（市）政府辦理初審，初審完成後檢附各校之初審意見表、各校申請計畫書排序表及各校申請計畫書函報本署</a:t>
          </a:r>
          <a:endParaRPr lang="zh-TW" altLang="en-US" sz="2000" b="1" dirty="0">
            <a:solidFill>
              <a:srgbClr val="FF0000"/>
            </a:solidFill>
            <a:latin typeface="微軟正黑體" pitchFamily="34" charset="-120"/>
            <a:ea typeface="微軟正黑體" pitchFamily="34" charset="-120"/>
          </a:endParaRPr>
        </a:p>
      </dgm:t>
    </dgm:pt>
    <dgm:pt modelId="{2A673D29-4886-4F61-B6D0-8A34E4B4C987}" type="parTrans" cxnId="{BE0F786D-4668-4D27-AA0B-80C3C4445D46}">
      <dgm:prSet/>
      <dgm:spPr/>
      <dgm:t>
        <a:bodyPr/>
        <a:lstStyle/>
        <a:p>
          <a:endParaRPr lang="zh-TW" altLang="en-US">
            <a:latin typeface="微軟正黑體" pitchFamily="34" charset="-120"/>
            <a:ea typeface="微軟正黑體" pitchFamily="34" charset="-120"/>
          </a:endParaRPr>
        </a:p>
      </dgm:t>
    </dgm:pt>
    <dgm:pt modelId="{21200BD9-B38D-482F-B7A3-A9139F573D53}" type="sibTrans" cxnId="{BE0F786D-4668-4D27-AA0B-80C3C4445D46}">
      <dgm:prSet/>
      <dgm:spPr/>
      <dgm:t>
        <a:bodyPr/>
        <a:lstStyle/>
        <a:p>
          <a:endParaRPr lang="zh-TW" altLang="en-US">
            <a:latin typeface="微軟正黑體" pitchFamily="34" charset="-120"/>
            <a:ea typeface="微軟正黑體" pitchFamily="34" charset="-120"/>
          </a:endParaRPr>
        </a:p>
      </dgm:t>
    </dgm:pt>
    <dgm:pt modelId="{C2D9D259-D821-4747-89B3-A325C8890E74}">
      <dgm:prSet phldrT="[文字]" custT="1"/>
      <dgm:spPr/>
      <dgm:t>
        <a:bodyPr/>
        <a:lstStyle/>
        <a:p>
          <a:pPr>
            <a:lnSpc>
              <a:spcPts val="2400"/>
            </a:lnSpc>
            <a:spcAft>
              <a:spcPts val="0"/>
            </a:spcAft>
          </a:pPr>
          <a:r>
            <a:rPr lang="zh-TW" altLang="en-US" sz="2000" b="1" smtClean="0">
              <a:solidFill>
                <a:srgbClr val="0000FF"/>
              </a:solidFill>
              <a:latin typeface="微軟正黑體" pitchFamily="34" charset="-120"/>
              <a:ea typeface="微軟正黑體" pitchFamily="34" charset="-120"/>
            </a:rPr>
            <a:t>本署依各直轄市、各縣</a:t>
          </a:r>
          <a:r>
            <a:rPr lang="en-US" altLang="zh-TW" sz="2000" b="1" smtClean="0">
              <a:solidFill>
                <a:srgbClr val="0000FF"/>
              </a:solidFill>
              <a:latin typeface="微軟正黑體" pitchFamily="34" charset="-120"/>
              <a:ea typeface="微軟正黑體" pitchFamily="34" charset="-120"/>
            </a:rPr>
            <a:t>(</a:t>
          </a:r>
          <a:r>
            <a:rPr lang="zh-TW" altLang="en-US" sz="2000" b="1" smtClean="0">
              <a:solidFill>
                <a:srgbClr val="0000FF"/>
              </a:solidFill>
              <a:latin typeface="微軟正黑體" pitchFamily="34" charset="-120"/>
              <a:ea typeface="微軟正黑體" pitchFamily="34" charset="-120"/>
            </a:rPr>
            <a:t>市</a:t>
          </a:r>
          <a:r>
            <a:rPr lang="en-US" altLang="zh-TW" sz="2000" b="1" smtClean="0">
              <a:solidFill>
                <a:srgbClr val="0000FF"/>
              </a:solidFill>
              <a:latin typeface="微軟正黑體" pitchFamily="34" charset="-120"/>
              <a:ea typeface="微軟正黑體" pitchFamily="34" charset="-120"/>
            </a:rPr>
            <a:t>)</a:t>
          </a:r>
          <a:r>
            <a:rPr lang="zh-TW" altLang="en-US" sz="2000" b="1" smtClean="0">
              <a:solidFill>
                <a:srgbClr val="0000FF"/>
              </a:solidFill>
              <a:latin typeface="微軟正黑體" pitchFamily="34" charset="-120"/>
              <a:ea typeface="微軟正黑體" pitchFamily="34" charset="-120"/>
            </a:rPr>
            <a:t>政府報送之學校申請計畫案，就其急迫性、必要性及合理性進行審查，據以核定補助金額。</a:t>
          </a:r>
          <a:endParaRPr lang="zh-TW" altLang="en-US" sz="2000" b="1" dirty="0">
            <a:solidFill>
              <a:srgbClr val="0000FF"/>
            </a:solidFill>
            <a:latin typeface="微軟正黑體" pitchFamily="34" charset="-120"/>
            <a:ea typeface="微軟正黑體" pitchFamily="34" charset="-120"/>
          </a:endParaRPr>
        </a:p>
      </dgm:t>
    </dgm:pt>
    <dgm:pt modelId="{D788FE53-85CB-47CC-BBAF-81F8071F9C97}" type="parTrans" cxnId="{46AC0094-2900-478C-8C0E-6F1647274227}">
      <dgm:prSet/>
      <dgm:spPr/>
      <dgm:t>
        <a:bodyPr/>
        <a:lstStyle/>
        <a:p>
          <a:endParaRPr lang="zh-TW" altLang="en-US">
            <a:latin typeface="微軟正黑體" pitchFamily="34" charset="-120"/>
            <a:ea typeface="微軟正黑體" pitchFamily="34" charset="-120"/>
          </a:endParaRPr>
        </a:p>
      </dgm:t>
    </dgm:pt>
    <dgm:pt modelId="{7081B36B-4521-41EA-92A2-9FF53B609ACC}" type="sibTrans" cxnId="{46AC0094-2900-478C-8C0E-6F1647274227}">
      <dgm:prSet/>
      <dgm:spPr/>
      <dgm:t>
        <a:bodyPr/>
        <a:lstStyle/>
        <a:p>
          <a:endParaRPr lang="zh-TW" altLang="en-US">
            <a:latin typeface="微軟正黑體" pitchFamily="34" charset="-120"/>
            <a:ea typeface="微軟正黑體" pitchFamily="34" charset="-120"/>
          </a:endParaRPr>
        </a:p>
      </dgm:t>
    </dgm:pt>
    <dgm:pt modelId="{CDA65838-285D-4EA3-8BE3-576C4DD4A30F}" type="pres">
      <dgm:prSet presAssocID="{6083660C-C99E-41FA-A45B-0CEEAA162CD9}" presName="Name0" presStyleCnt="0">
        <dgm:presLayoutVars>
          <dgm:dir/>
          <dgm:animLvl val="lvl"/>
          <dgm:resizeHandles val="exact"/>
        </dgm:presLayoutVars>
      </dgm:prSet>
      <dgm:spPr/>
      <dgm:t>
        <a:bodyPr/>
        <a:lstStyle/>
        <a:p>
          <a:endParaRPr lang="zh-TW" altLang="en-US"/>
        </a:p>
      </dgm:t>
    </dgm:pt>
    <dgm:pt modelId="{B410B2B9-1EF7-4A7B-8373-4EE07D8C1810}" type="pres">
      <dgm:prSet presAssocID="{BCF9C484-6ABD-4259-A290-C725F0389FF5}" presName="linNode" presStyleCnt="0"/>
      <dgm:spPr/>
      <dgm:t>
        <a:bodyPr/>
        <a:lstStyle/>
        <a:p>
          <a:endParaRPr lang="zh-TW" altLang="en-US"/>
        </a:p>
      </dgm:t>
    </dgm:pt>
    <dgm:pt modelId="{6B59CD1F-FBC9-45E9-A630-5A68869AC040}" type="pres">
      <dgm:prSet presAssocID="{BCF9C484-6ABD-4259-A290-C725F0389FF5}" presName="parentText" presStyleLbl="node1" presStyleIdx="0" presStyleCnt="2" custScaleX="113554">
        <dgm:presLayoutVars>
          <dgm:chMax val="1"/>
          <dgm:bulletEnabled val="1"/>
        </dgm:presLayoutVars>
      </dgm:prSet>
      <dgm:spPr/>
      <dgm:t>
        <a:bodyPr/>
        <a:lstStyle/>
        <a:p>
          <a:endParaRPr lang="zh-TW" altLang="en-US"/>
        </a:p>
      </dgm:t>
    </dgm:pt>
    <dgm:pt modelId="{5CF32070-71E3-44E6-9CAA-F8ED069BA2AD}" type="pres">
      <dgm:prSet presAssocID="{BCF9C484-6ABD-4259-A290-C725F0389FF5}" presName="descendantText" presStyleLbl="alignAccFollowNode1" presStyleIdx="0" presStyleCnt="2" custScaleX="191416" custScaleY="116667">
        <dgm:presLayoutVars>
          <dgm:bulletEnabled val="1"/>
        </dgm:presLayoutVars>
      </dgm:prSet>
      <dgm:spPr/>
      <dgm:t>
        <a:bodyPr/>
        <a:lstStyle/>
        <a:p>
          <a:endParaRPr lang="zh-TW" altLang="en-US"/>
        </a:p>
      </dgm:t>
    </dgm:pt>
    <dgm:pt modelId="{20728094-C1F9-49F8-954D-709D1014662C}" type="pres">
      <dgm:prSet presAssocID="{46C1670E-0394-4EA5-9046-50D427109B51}" presName="sp" presStyleCnt="0"/>
      <dgm:spPr/>
      <dgm:t>
        <a:bodyPr/>
        <a:lstStyle/>
        <a:p>
          <a:endParaRPr lang="zh-TW" altLang="en-US"/>
        </a:p>
      </dgm:t>
    </dgm:pt>
    <dgm:pt modelId="{A469D874-CBBC-4B09-9AAE-C30E76090FE9}" type="pres">
      <dgm:prSet presAssocID="{E4B10913-3E8C-4B63-B121-F3BE4162C6E4}" presName="linNode" presStyleCnt="0"/>
      <dgm:spPr/>
      <dgm:t>
        <a:bodyPr/>
        <a:lstStyle/>
        <a:p>
          <a:endParaRPr lang="zh-TW" altLang="en-US"/>
        </a:p>
      </dgm:t>
    </dgm:pt>
    <dgm:pt modelId="{9E3C8781-289D-4B42-8BAA-069496E3AFB1}" type="pres">
      <dgm:prSet presAssocID="{E4B10913-3E8C-4B63-B121-F3BE4162C6E4}" presName="parentText" presStyleLbl="node1" presStyleIdx="1" presStyleCnt="2" custScaleY="116869">
        <dgm:presLayoutVars>
          <dgm:chMax val="1"/>
          <dgm:bulletEnabled val="1"/>
        </dgm:presLayoutVars>
      </dgm:prSet>
      <dgm:spPr/>
      <dgm:t>
        <a:bodyPr/>
        <a:lstStyle/>
        <a:p>
          <a:endParaRPr lang="zh-TW" altLang="en-US"/>
        </a:p>
      </dgm:t>
    </dgm:pt>
    <dgm:pt modelId="{192CF87C-A455-44A8-A38D-9A99F207D367}" type="pres">
      <dgm:prSet presAssocID="{E4B10913-3E8C-4B63-B121-F3BE4162C6E4}" presName="descendantText" presStyleLbl="alignAccFollowNode1" presStyleIdx="1" presStyleCnt="2" custScaleX="172919" custScaleY="130141">
        <dgm:presLayoutVars>
          <dgm:bulletEnabled val="1"/>
        </dgm:presLayoutVars>
      </dgm:prSet>
      <dgm:spPr/>
      <dgm:t>
        <a:bodyPr/>
        <a:lstStyle/>
        <a:p>
          <a:endParaRPr lang="zh-TW" altLang="en-US"/>
        </a:p>
      </dgm:t>
    </dgm:pt>
  </dgm:ptLst>
  <dgm:cxnLst>
    <dgm:cxn modelId="{BE0F786D-4668-4D27-AA0B-80C3C4445D46}" srcId="{E4B10913-3E8C-4B63-B121-F3BE4162C6E4}" destId="{3AA9EF03-44B9-4774-98D7-0D57CCAF1777}" srcOrd="1" destOrd="0" parTransId="{2A673D29-4886-4F61-B6D0-8A34E4B4C987}" sibTransId="{21200BD9-B38D-482F-B7A3-A9139F573D53}"/>
    <dgm:cxn modelId="{CFD54022-21BA-4FE9-BE62-34C9AAFA448D}" type="presOf" srcId="{E4B10913-3E8C-4B63-B121-F3BE4162C6E4}" destId="{9E3C8781-289D-4B42-8BAA-069496E3AFB1}" srcOrd="0" destOrd="0" presId="urn:microsoft.com/office/officeart/2005/8/layout/vList5"/>
    <dgm:cxn modelId="{E1D01011-B0DD-4D0E-A270-3F6104C5D5AD}" srcId="{6083660C-C99E-41FA-A45B-0CEEAA162CD9}" destId="{E4B10913-3E8C-4B63-B121-F3BE4162C6E4}" srcOrd="1" destOrd="0" parTransId="{56DB5938-9C85-447C-91AA-D1D3CDC98AB6}" sibTransId="{B4C876B1-6B3B-4F87-9A18-1A1ACD13F5F2}"/>
    <dgm:cxn modelId="{6C5DBD66-A459-48B2-BDD0-D636EEB5D9BA}" srcId="{BCF9C484-6ABD-4259-A290-C725F0389FF5}" destId="{A854A404-884B-4531-9631-EFB6D95DA7D1}" srcOrd="1" destOrd="0" parTransId="{38DFDF2B-F44D-4D84-AE9C-9A77BB7693FD}" sibTransId="{2F58E5BA-6985-48E6-B5A9-9816036F901E}"/>
    <dgm:cxn modelId="{62A57B78-E6E5-4B1F-AEFD-DC5D65BF9778}" srcId="{BCF9C484-6ABD-4259-A290-C725F0389FF5}" destId="{CB95A8DE-A0A6-4D2D-8209-E11F97FD5346}" srcOrd="0" destOrd="0" parTransId="{B8A6E984-577B-456F-B3F8-8F11B5229537}" sibTransId="{45E0AE20-547D-4AC3-B01D-9B7E9C0B64AA}"/>
    <dgm:cxn modelId="{E92572EB-7A45-47D7-BB0F-983ADA3E82F0}" type="presOf" srcId="{E9A5D1A6-8B0E-4616-8000-7DE15B8C172B}" destId="{5CF32070-71E3-44E6-9CAA-F8ED069BA2AD}" srcOrd="0" destOrd="2" presId="urn:microsoft.com/office/officeart/2005/8/layout/vList5"/>
    <dgm:cxn modelId="{BC185906-C68D-4BE8-AC68-373AF05F7893}" srcId="{6083660C-C99E-41FA-A45B-0CEEAA162CD9}" destId="{BCF9C484-6ABD-4259-A290-C725F0389FF5}" srcOrd="0" destOrd="0" parTransId="{0FABF2EC-F062-42F1-A37A-2F3C8B1B6A18}" sibTransId="{46C1670E-0394-4EA5-9046-50D427109B51}"/>
    <dgm:cxn modelId="{51B67806-2DA3-4B1F-9C96-4F7B79ACBA06}" type="presOf" srcId="{6083660C-C99E-41FA-A45B-0CEEAA162CD9}" destId="{CDA65838-285D-4EA3-8BE3-576C4DD4A30F}" srcOrd="0" destOrd="0" presId="urn:microsoft.com/office/officeart/2005/8/layout/vList5"/>
    <dgm:cxn modelId="{46AC0094-2900-478C-8C0E-6F1647274227}" srcId="{E4B10913-3E8C-4B63-B121-F3BE4162C6E4}" destId="{C2D9D259-D821-4747-89B3-A325C8890E74}" srcOrd="2" destOrd="0" parTransId="{D788FE53-85CB-47CC-BBAF-81F8071F9C97}" sibTransId="{7081B36B-4521-41EA-92A2-9FF53B609ACC}"/>
    <dgm:cxn modelId="{11996E6D-EA8D-4872-8128-C07FF33E5241}" type="presOf" srcId="{6A561670-7DF7-4F28-A95F-2F8A04825561}" destId="{192CF87C-A455-44A8-A38D-9A99F207D367}" srcOrd="0" destOrd="0" presId="urn:microsoft.com/office/officeart/2005/8/layout/vList5"/>
    <dgm:cxn modelId="{ADFAD917-FDC6-4BEF-95E8-E56E6CD53A25}" srcId="{E4B10913-3E8C-4B63-B121-F3BE4162C6E4}" destId="{6A561670-7DF7-4F28-A95F-2F8A04825561}" srcOrd="0" destOrd="0" parTransId="{E6DFCFDF-B7E5-4CDE-B914-64971665EA7A}" sibTransId="{6782259C-F45D-42BF-A464-784CD29EEC6D}"/>
    <dgm:cxn modelId="{CB712C24-FEAE-4B33-9A6B-FE239A7104BA}" type="presOf" srcId="{BCF9C484-6ABD-4259-A290-C725F0389FF5}" destId="{6B59CD1F-FBC9-45E9-A630-5A68869AC040}" srcOrd="0" destOrd="0" presId="urn:microsoft.com/office/officeart/2005/8/layout/vList5"/>
    <dgm:cxn modelId="{190DB817-DF92-4380-9476-837135BBF1B7}" type="presOf" srcId="{CB95A8DE-A0A6-4D2D-8209-E11F97FD5346}" destId="{5CF32070-71E3-44E6-9CAA-F8ED069BA2AD}" srcOrd="0" destOrd="0" presId="urn:microsoft.com/office/officeart/2005/8/layout/vList5"/>
    <dgm:cxn modelId="{546DC335-E150-4E3E-B2EE-39AE5FB76196}" type="presOf" srcId="{3AA9EF03-44B9-4774-98D7-0D57CCAF1777}" destId="{192CF87C-A455-44A8-A38D-9A99F207D367}" srcOrd="0" destOrd="1" presId="urn:microsoft.com/office/officeart/2005/8/layout/vList5"/>
    <dgm:cxn modelId="{2BADDFAD-4B38-47D9-96F8-2522B7C67E04}" srcId="{BCF9C484-6ABD-4259-A290-C725F0389FF5}" destId="{E9A5D1A6-8B0E-4616-8000-7DE15B8C172B}" srcOrd="2" destOrd="0" parTransId="{D3B96744-3658-4DB6-8510-EF08ED622F7D}" sibTransId="{68CE91CC-C469-4AFA-823F-1F9BB344CCF5}"/>
    <dgm:cxn modelId="{D67F1BDA-816C-4D0A-9515-A7DB8A830E37}" type="presOf" srcId="{C2D9D259-D821-4747-89B3-A325C8890E74}" destId="{192CF87C-A455-44A8-A38D-9A99F207D367}" srcOrd="0" destOrd="2" presId="urn:microsoft.com/office/officeart/2005/8/layout/vList5"/>
    <dgm:cxn modelId="{4C82BF27-89F9-43B2-8BDA-9EC14E7C6A94}" type="presOf" srcId="{A854A404-884B-4531-9631-EFB6D95DA7D1}" destId="{5CF32070-71E3-44E6-9CAA-F8ED069BA2AD}" srcOrd="0" destOrd="1" presId="urn:microsoft.com/office/officeart/2005/8/layout/vList5"/>
    <dgm:cxn modelId="{7A38E024-3076-4F4E-9BDF-B78E062292DA}" type="presParOf" srcId="{CDA65838-285D-4EA3-8BE3-576C4DD4A30F}" destId="{B410B2B9-1EF7-4A7B-8373-4EE07D8C1810}" srcOrd="0" destOrd="0" presId="urn:microsoft.com/office/officeart/2005/8/layout/vList5"/>
    <dgm:cxn modelId="{476E1BB0-0FF1-4966-940D-E6E30CC8FDB4}" type="presParOf" srcId="{B410B2B9-1EF7-4A7B-8373-4EE07D8C1810}" destId="{6B59CD1F-FBC9-45E9-A630-5A68869AC040}" srcOrd="0" destOrd="0" presId="urn:microsoft.com/office/officeart/2005/8/layout/vList5"/>
    <dgm:cxn modelId="{7918F9A6-7FBF-4088-B342-13B06BF86D7B}" type="presParOf" srcId="{B410B2B9-1EF7-4A7B-8373-4EE07D8C1810}" destId="{5CF32070-71E3-44E6-9CAA-F8ED069BA2AD}" srcOrd="1" destOrd="0" presId="urn:microsoft.com/office/officeart/2005/8/layout/vList5"/>
    <dgm:cxn modelId="{6FE2ADA1-F87D-4EB6-8D6F-39B57F13F155}" type="presParOf" srcId="{CDA65838-285D-4EA3-8BE3-576C4DD4A30F}" destId="{20728094-C1F9-49F8-954D-709D1014662C}" srcOrd="1" destOrd="0" presId="urn:microsoft.com/office/officeart/2005/8/layout/vList5"/>
    <dgm:cxn modelId="{65628D77-5699-4ACF-B3D9-0A4579333359}" type="presParOf" srcId="{CDA65838-285D-4EA3-8BE3-576C4DD4A30F}" destId="{A469D874-CBBC-4B09-9AAE-C30E76090FE9}" srcOrd="2" destOrd="0" presId="urn:microsoft.com/office/officeart/2005/8/layout/vList5"/>
    <dgm:cxn modelId="{87B9A0DD-0D84-4A21-82F8-448E3004978E}" type="presParOf" srcId="{A469D874-CBBC-4B09-9AAE-C30E76090FE9}" destId="{9E3C8781-289D-4B42-8BAA-069496E3AFB1}" srcOrd="0" destOrd="0" presId="urn:microsoft.com/office/officeart/2005/8/layout/vList5"/>
    <dgm:cxn modelId="{EB92A431-3AF5-4B20-82E0-3F5325704C35}" type="presParOf" srcId="{A469D874-CBBC-4B09-9AAE-C30E76090FE9}" destId="{192CF87C-A455-44A8-A38D-9A99F207D367}"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5B6CCC-ECC8-41EA-AD52-EABF2E348B61}">
      <dsp:nvSpPr>
        <dsp:cNvPr id="0" name=""/>
        <dsp:cNvSpPr/>
      </dsp:nvSpPr>
      <dsp:spPr>
        <a:xfrm rot="5400000">
          <a:off x="-267210" y="271438"/>
          <a:ext cx="1781405" cy="1246984"/>
        </a:xfrm>
        <a:prstGeom prst="chevron">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zh-TW" altLang="en-US" sz="2200" b="1" kern="1200" dirty="0">
              <a:solidFill>
                <a:srgbClr val="006600"/>
              </a:solidFill>
              <a:latin typeface="微軟正黑體" pitchFamily="34" charset="-120"/>
              <a:ea typeface="微軟正黑體" pitchFamily="34" charset="-120"/>
            </a:rPr>
            <a:t>申請期程</a:t>
          </a:r>
        </a:p>
      </dsp:txBody>
      <dsp:txXfrm rot="-5400000">
        <a:off x="1" y="627719"/>
        <a:ext cx="1246984" cy="534421"/>
      </dsp:txXfrm>
    </dsp:sp>
    <dsp:sp modelId="{804B118D-894B-461F-BD35-8C1FCDFB98E1}">
      <dsp:nvSpPr>
        <dsp:cNvPr id="0" name=""/>
        <dsp:cNvSpPr/>
      </dsp:nvSpPr>
      <dsp:spPr>
        <a:xfrm rot="5400000">
          <a:off x="3824955" y="-2573743"/>
          <a:ext cx="1157913" cy="6313855"/>
        </a:xfrm>
        <a:prstGeom prst="round2Same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zh-TW" altLang="en-US" sz="2400" b="1" kern="1200" dirty="0">
              <a:solidFill>
                <a:srgbClr val="006600"/>
              </a:solidFill>
              <a:latin typeface="微軟正黑體" pitchFamily="34" charset="-120"/>
              <a:ea typeface="微軟正黑體" pitchFamily="34" charset="-120"/>
            </a:rPr>
            <a:t>本署發函指定之申請期限前</a:t>
          </a:r>
          <a:r>
            <a:rPr lang="en-US" altLang="zh-TW" sz="2400" b="1" kern="1200" dirty="0">
              <a:solidFill>
                <a:srgbClr val="006600"/>
              </a:solidFill>
              <a:latin typeface="微軟正黑體" pitchFamily="34" charset="-120"/>
              <a:ea typeface="微軟正黑體" pitchFamily="34" charset="-120"/>
            </a:rPr>
            <a:t>(</a:t>
          </a:r>
          <a:r>
            <a:rPr lang="zh-TW" altLang="en-US" sz="2400" b="1" kern="1200" dirty="0">
              <a:solidFill>
                <a:srgbClr val="006600"/>
              </a:solidFill>
              <a:latin typeface="微軟正黑體" pitchFamily="34" charset="-120"/>
              <a:ea typeface="微軟正黑體" pitchFamily="34" charset="-120"/>
            </a:rPr>
            <a:t>預計於</a:t>
          </a:r>
          <a:r>
            <a:rPr lang="en-US" altLang="zh-TW" sz="2400" b="1" kern="1200" dirty="0">
              <a:solidFill>
                <a:srgbClr val="006600"/>
              </a:solidFill>
              <a:latin typeface="微軟正黑體" pitchFamily="34" charset="-120"/>
              <a:ea typeface="微軟正黑體" pitchFamily="34" charset="-120"/>
            </a:rPr>
            <a:t>110</a:t>
          </a:r>
          <a:r>
            <a:rPr lang="zh-TW" altLang="en-US" sz="2400" b="1" kern="1200" dirty="0">
              <a:solidFill>
                <a:srgbClr val="006600"/>
              </a:solidFill>
              <a:latin typeface="微軟正黑體" pitchFamily="34" charset="-120"/>
              <a:ea typeface="微軟正黑體" pitchFamily="34" charset="-120"/>
            </a:rPr>
            <a:t>年</a:t>
          </a:r>
          <a:r>
            <a:rPr lang="en-US" altLang="zh-TW" sz="2400" b="1" kern="1200" dirty="0">
              <a:solidFill>
                <a:srgbClr val="006600"/>
              </a:solidFill>
              <a:latin typeface="微軟正黑體" pitchFamily="34" charset="-120"/>
              <a:ea typeface="微軟正黑體" pitchFamily="34" charset="-120"/>
            </a:rPr>
            <a:t>5</a:t>
          </a:r>
          <a:r>
            <a:rPr lang="zh-TW" altLang="en-US" sz="2400" b="1" kern="1200" dirty="0">
              <a:solidFill>
                <a:srgbClr val="006600"/>
              </a:solidFill>
              <a:latin typeface="微軟正黑體" pitchFamily="34" charset="-120"/>
              <a:ea typeface="微軟正黑體" pitchFamily="34" charset="-120"/>
            </a:rPr>
            <a:t>月中旬開放申請，以函文公布時間為主</a:t>
          </a:r>
          <a:r>
            <a:rPr lang="en-US" altLang="zh-TW" sz="2400" b="1" kern="1200" dirty="0">
              <a:solidFill>
                <a:srgbClr val="006600"/>
              </a:solidFill>
              <a:latin typeface="微軟正黑體" pitchFamily="34" charset="-120"/>
              <a:ea typeface="微軟正黑體" pitchFamily="34" charset="-120"/>
            </a:rPr>
            <a:t>)</a:t>
          </a:r>
          <a:endParaRPr lang="zh-TW" altLang="en-US" sz="2400" b="1" kern="1200" dirty="0">
            <a:solidFill>
              <a:srgbClr val="006600"/>
            </a:solidFill>
            <a:latin typeface="微軟正黑體" pitchFamily="34" charset="-120"/>
            <a:ea typeface="微軟正黑體" pitchFamily="34" charset="-120"/>
          </a:endParaRPr>
        </a:p>
      </dsp:txBody>
      <dsp:txXfrm rot="-5400000">
        <a:off x="1246985" y="60752"/>
        <a:ext cx="6257330" cy="1044863"/>
      </dsp:txXfrm>
    </dsp:sp>
    <dsp:sp modelId="{5D950026-D168-479B-8202-921B4E7DB964}">
      <dsp:nvSpPr>
        <dsp:cNvPr id="0" name=""/>
        <dsp:cNvSpPr/>
      </dsp:nvSpPr>
      <dsp:spPr>
        <a:xfrm rot="5400000">
          <a:off x="-267210" y="1860783"/>
          <a:ext cx="1781405" cy="1246984"/>
        </a:xfrm>
        <a:prstGeom prst="chevron">
          <a:avLst/>
        </a:prstGeom>
        <a:solidFill>
          <a:schemeClr val="accent5">
            <a:hueOff val="-4966938"/>
            <a:satOff val="19906"/>
            <a:lumOff val="4314"/>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zh-TW" altLang="en-US" sz="2200" b="1" kern="1200" dirty="0">
              <a:solidFill>
                <a:srgbClr val="FF0000"/>
              </a:solidFill>
              <a:latin typeface="微軟正黑體" pitchFamily="34" charset="-120"/>
              <a:ea typeface="微軟正黑體" pitchFamily="34" charset="-120"/>
            </a:rPr>
            <a:t>申請方式</a:t>
          </a:r>
        </a:p>
      </dsp:txBody>
      <dsp:txXfrm rot="-5400000">
        <a:off x="1" y="2217064"/>
        <a:ext cx="1246984" cy="534421"/>
      </dsp:txXfrm>
    </dsp:sp>
    <dsp:sp modelId="{0B829424-172C-41AE-83D6-797E415835E1}">
      <dsp:nvSpPr>
        <dsp:cNvPr id="0" name=""/>
        <dsp:cNvSpPr/>
      </dsp:nvSpPr>
      <dsp:spPr>
        <a:xfrm rot="5400000">
          <a:off x="3824955" y="-984397"/>
          <a:ext cx="1157913" cy="6313855"/>
        </a:xfrm>
        <a:prstGeom prst="round2SameRect">
          <a:avLst/>
        </a:prstGeom>
        <a:solidFill>
          <a:schemeClr val="lt1">
            <a:alpha val="90000"/>
            <a:hueOff val="0"/>
            <a:satOff val="0"/>
            <a:lumOff val="0"/>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zh-TW" altLang="en-US" sz="2800" b="1" kern="1200" dirty="0">
              <a:solidFill>
                <a:srgbClr val="FF0000"/>
              </a:solidFill>
              <a:latin typeface="微軟正黑體" pitchFamily="34" charset="-120"/>
              <a:ea typeface="微軟正黑體" pitchFamily="34" charset="-120"/>
            </a:rPr>
            <a:t>提送申請計畫書及相關文件函報本署</a:t>
          </a:r>
        </a:p>
        <a:p>
          <a:pPr marL="285750" lvl="1" indent="-285750" algn="l" defTabSz="1244600">
            <a:lnSpc>
              <a:spcPct val="90000"/>
            </a:lnSpc>
            <a:spcBef>
              <a:spcPct val="0"/>
            </a:spcBef>
            <a:spcAft>
              <a:spcPct val="15000"/>
            </a:spcAft>
            <a:buChar char="••"/>
          </a:pPr>
          <a:r>
            <a:rPr lang="zh-TW" altLang="en-US" sz="2800" b="1" kern="1200" dirty="0">
              <a:solidFill>
                <a:srgbClr val="FF0000"/>
              </a:solidFill>
              <a:latin typeface="微軟正黑體" pitchFamily="34" charset="-120"/>
              <a:ea typeface="微軟正黑體" pitchFamily="34" charset="-120"/>
            </a:rPr>
            <a:t>以學年度為單位提出申請經費補助</a:t>
          </a:r>
        </a:p>
      </dsp:txBody>
      <dsp:txXfrm rot="-5400000">
        <a:off x="1246985" y="1650098"/>
        <a:ext cx="6257330" cy="1044863"/>
      </dsp:txXfrm>
    </dsp:sp>
    <dsp:sp modelId="{7A24C938-E166-48EE-9E83-B500664D2B4F}">
      <dsp:nvSpPr>
        <dsp:cNvPr id="0" name=""/>
        <dsp:cNvSpPr/>
      </dsp:nvSpPr>
      <dsp:spPr>
        <a:xfrm rot="5400000">
          <a:off x="-267210" y="3450129"/>
          <a:ext cx="1781405" cy="1246984"/>
        </a:xfrm>
        <a:prstGeom prst="chevron">
          <a:avLst/>
        </a:prstGeom>
        <a:solidFill>
          <a:schemeClr val="accent5">
            <a:hueOff val="-9933876"/>
            <a:satOff val="39811"/>
            <a:lumOff val="8628"/>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zh-TW" altLang="en-US" sz="2200" b="1" kern="1200" dirty="0">
              <a:solidFill>
                <a:schemeClr val="tx1"/>
              </a:solidFill>
              <a:latin typeface="微軟正黑體" pitchFamily="34" charset="-120"/>
              <a:ea typeface="微軟正黑體" pitchFamily="34" charset="-120"/>
            </a:rPr>
            <a:t>申請資料</a:t>
          </a:r>
        </a:p>
      </dsp:txBody>
      <dsp:txXfrm rot="-5400000">
        <a:off x="1" y="3806410"/>
        <a:ext cx="1246984" cy="534421"/>
      </dsp:txXfrm>
    </dsp:sp>
    <dsp:sp modelId="{F44CA0B7-6FFA-4E48-A9C1-4F974B31B4B1}">
      <dsp:nvSpPr>
        <dsp:cNvPr id="0" name=""/>
        <dsp:cNvSpPr/>
      </dsp:nvSpPr>
      <dsp:spPr>
        <a:xfrm rot="5400000">
          <a:off x="3824955" y="604947"/>
          <a:ext cx="1157913" cy="6313855"/>
        </a:xfrm>
        <a:prstGeom prst="round2SameRect">
          <a:avLst/>
        </a:prstGeom>
        <a:solidFill>
          <a:schemeClr val="lt1">
            <a:alpha val="90000"/>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zh-TW" altLang="en-US" sz="2800" b="1" kern="1200" dirty="0">
              <a:latin typeface="微軟正黑體" pitchFamily="34" charset="-120"/>
              <a:ea typeface="微軟正黑體" pitchFamily="34" charset="-120"/>
            </a:rPr>
            <a:t>申請計畫書（含經費概算表）</a:t>
          </a:r>
        </a:p>
        <a:p>
          <a:pPr marL="228600" lvl="1" indent="-228600" algn="l" defTabSz="1200150">
            <a:lnSpc>
              <a:spcPct val="90000"/>
            </a:lnSpc>
            <a:spcBef>
              <a:spcPct val="0"/>
            </a:spcBef>
            <a:spcAft>
              <a:spcPct val="15000"/>
            </a:spcAft>
            <a:buChar char="••"/>
          </a:pPr>
          <a:r>
            <a:rPr lang="zh-TW" altLang="en-US" sz="2700" b="1" kern="1200" dirty="0">
              <a:latin typeface="微軟正黑體" pitchFamily="34" charset="-120"/>
              <a:ea typeface="微軟正黑體" pitchFamily="34" charset="-120"/>
            </a:rPr>
            <a:t>本署補助計畫項目經費申請表</a:t>
          </a:r>
        </a:p>
      </dsp:txBody>
      <dsp:txXfrm rot="-5400000">
        <a:off x="1246985" y="3239443"/>
        <a:ext cx="6257330" cy="10448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F32070-71E3-44E6-9CAA-F8ED069BA2AD}">
      <dsp:nvSpPr>
        <dsp:cNvPr id="0" name=""/>
        <dsp:cNvSpPr/>
      </dsp:nvSpPr>
      <dsp:spPr>
        <a:xfrm rot="5400000">
          <a:off x="3856559" y="-1819266"/>
          <a:ext cx="2089967" cy="5878138"/>
        </a:xfrm>
        <a:prstGeom prst="round2Same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ts val="2880"/>
            </a:lnSpc>
            <a:spcBef>
              <a:spcPct val="0"/>
            </a:spcBef>
            <a:spcAft>
              <a:spcPts val="0"/>
            </a:spcAft>
            <a:buChar char="••"/>
          </a:pPr>
          <a:r>
            <a:rPr lang="zh-TW" altLang="en-US" sz="2400" b="1" kern="1200" smtClean="0">
              <a:solidFill>
                <a:srgbClr val="FF00FF"/>
              </a:solidFill>
              <a:latin typeface="微軟正黑體" pitchFamily="34" charset="-120"/>
              <a:ea typeface="微軟正黑體" pitchFamily="34" charset="-120"/>
            </a:rPr>
            <a:t>學校提報申請計畫書</a:t>
          </a:r>
          <a:endParaRPr lang="zh-TW" altLang="en-US" sz="2400" b="1" kern="1200" dirty="0">
            <a:solidFill>
              <a:srgbClr val="FF00FF"/>
            </a:solidFill>
            <a:latin typeface="微軟正黑體" pitchFamily="34" charset="-120"/>
            <a:ea typeface="微軟正黑體" pitchFamily="34" charset="-120"/>
          </a:endParaRPr>
        </a:p>
        <a:p>
          <a:pPr marL="228600" lvl="1" indent="-228600" algn="l" defTabSz="1066800">
            <a:lnSpc>
              <a:spcPts val="2800"/>
            </a:lnSpc>
            <a:spcBef>
              <a:spcPct val="0"/>
            </a:spcBef>
            <a:spcAft>
              <a:spcPts val="0"/>
            </a:spcAft>
            <a:buChar char="••"/>
          </a:pPr>
          <a:r>
            <a:rPr lang="zh-TW" altLang="en-US" sz="2400" b="1" kern="1200" smtClean="0">
              <a:solidFill>
                <a:srgbClr val="006600"/>
              </a:solidFill>
              <a:latin typeface="微軟正黑體" pitchFamily="34" charset="-120"/>
              <a:ea typeface="微軟正黑體" pitchFamily="34" charset="-120"/>
            </a:rPr>
            <a:t>本署辦理審查</a:t>
          </a:r>
          <a:endParaRPr lang="zh-TW" altLang="en-US" sz="2400" b="1" kern="1200" dirty="0">
            <a:solidFill>
              <a:srgbClr val="006600"/>
            </a:solidFill>
            <a:latin typeface="微軟正黑體" pitchFamily="34" charset="-120"/>
            <a:ea typeface="微軟正黑體" pitchFamily="34" charset="-120"/>
          </a:endParaRPr>
        </a:p>
        <a:p>
          <a:pPr marL="228600" lvl="1" indent="-228600" algn="l" defTabSz="1066800">
            <a:lnSpc>
              <a:spcPts val="2880"/>
            </a:lnSpc>
            <a:spcBef>
              <a:spcPct val="0"/>
            </a:spcBef>
            <a:spcAft>
              <a:spcPts val="0"/>
            </a:spcAft>
            <a:buChar char="••"/>
          </a:pPr>
          <a:r>
            <a:rPr lang="zh-TW" altLang="en-US" sz="2400" b="1" kern="1200" dirty="0" smtClean="0">
              <a:solidFill>
                <a:srgbClr val="002060"/>
              </a:solidFill>
              <a:latin typeface="微軟正黑體" pitchFamily="34" charset="-120"/>
              <a:ea typeface="微軟正黑體" pitchFamily="34" charset="-120"/>
            </a:rPr>
            <a:t>依學校申請計畫案，就其急迫性、必要性及合理性進行審查，據以核定補助金額</a:t>
          </a:r>
          <a:endParaRPr lang="zh-TW" altLang="en-US" sz="2400" b="1" kern="1200" dirty="0">
            <a:solidFill>
              <a:srgbClr val="002060"/>
            </a:solidFill>
            <a:latin typeface="微軟正黑體" pitchFamily="34" charset="-120"/>
            <a:ea typeface="微軟正黑體" pitchFamily="34" charset="-120"/>
          </a:endParaRPr>
        </a:p>
      </dsp:txBody>
      <dsp:txXfrm rot="-5400000">
        <a:off x="1962474" y="176843"/>
        <a:ext cx="5776114" cy="1885919"/>
      </dsp:txXfrm>
    </dsp:sp>
    <dsp:sp modelId="{6B59CD1F-FBC9-45E9-A630-5A68869AC040}">
      <dsp:nvSpPr>
        <dsp:cNvPr id="0" name=""/>
        <dsp:cNvSpPr/>
      </dsp:nvSpPr>
      <dsp:spPr>
        <a:xfrm>
          <a:off x="982" y="180"/>
          <a:ext cx="1961492" cy="2239244"/>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zh-TW" sz="2800" b="1" kern="1200" smtClean="0">
              <a:solidFill>
                <a:srgbClr val="FFFF00"/>
              </a:solidFill>
              <a:latin typeface="微軟正黑體" pitchFamily="34" charset="-120"/>
              <a:ea typeface="微軟正黑體" pitchFamily="34" charset="-120"/>
            </a:rPr>
            <a:t>學校</a:t>
          </a:r>
          <a:endParaRPr lang="en-US" altLang="zh-TW" sz="2800" b="1" kern="1200" smtClean="0">
            <a:solidFill>
              <a:srgbClr val="FFFF00"/>
            </a:solidFill>
            <a:latin typeface="微軟正黑體" pitchFamily="34" charset="-120"/>
            <a:ea typeface="微軟正黑體" pitchFamily="34" charset="-120"/>
          </a:endParaRPr>
        </a:p>
        <a:p>
          <a:pPr lvl="0" algn="ctr" defTabSz="1244600">
            <a:lnSpc>
              <a:spcPct val="90000"/>
            </a:lnSpc>
            <a:spcBef>
              <a:spcPct val="0"/>
            </a:spcBef>
            <a:spcAft>
              <a:spcPct val="35000"/>
            </a:spcAft>
          </a:pPr>
          <a:r>
            <a:rPr lang="zh-TW" sz="2800" b="1" kern="1200" smtClean="0">
              <a:solidFill>
                <a:srgbClr val="FFFF00"/>
              </a:solidFill>
              <a:latin typeface="微軟正黑體" pitchFamily="34" charset="-120"/>
              <a:ea typeface="微軟正黑體" pitchFamily="34" charset="-120"/>
            </a:rPr>
            <a:t>屬教育部主管者</a:t>
          </a:r>
          <a:endParaRPr lang="zh-TW" altLang="en-US" sz="2800" b="1" kern="1200" dirty="0">
            <a:solidFill>
              <a:srgbClr val="FFFF00"/>
            </a:solidFill>
            <a:latin typeface="微軟正黑體" pitchFamily="34" charset="-120"/>
            <a:ea typeface="微軟正黑體" pitchFamily="34" charset="-120"/>
          </a:endParaRPr>
        </a:p>
      </dsp:txBody>
      <dsp:txXfrm>
        <a:off x="96734" y="95932"/>
        <a:ext cx="1769988" cy="2047740"/>
      </dsp:txXfrm>
    </dsp:sp>
    <dsp:sp modelId="{192CF87C-A455-44A8-A38D-9A99F207D367}">
      <dsp:nvSpPr>
        <dsp:cNvPr id="0" name=""/>
        <dsp:cNvSpPr/>
      </dsp:nvSpPr>
      <dsp:spPr>
        <a:xfrm rot="5400000">
          <a:off x="3721785" y="699445"/>
          <a:ext cx="2331340" cy="5920868"/>
        </a:xfrm>
        <a:prstGeom prst="round2Same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ts val="2400"/>
            </a:lnSpc>
            <a:spcBef>
              <a:spcPct val="0"/>
            </a:spcBef>
            <a:spcAft>
              <a:spcPts val="0"/>
            </a:spcAft>
            <a:buChar char="••"/>
          </a:pPr>
          <a:r>
            <a:rPr lang="zh-TW" altLang="en-US" sz="2000" b="1" kern="1200" dirty="0">
              <a:latin typeface="微軟正黑體" pitchFamily="34" charset="-120"/>
              <a:ea typeface="微軟正黑體" pitchFamily="34" charset="-120"/>
            </a:rPr>
            <a:t>學校提報申請計畫書</a:t>
          </a:r>
        </a:p>
        <a:p>
          <a:pPr marL="228600" lvl="1" indent="-228600" algn="l" defTabSz="889000">
            <a:lnSpc>
              <a:spcPts val="2400"/>
            </a:lnSpc>
            <a:spcBef>
              <a:spcPct val="0"/>
            </a:spcBef>
            <a:spcAft>
              <a:spcPts val="0"/>
            </a:spcAft>
            <a:buChar char="••"/>
          </a:pPr>
          <a:r>
            <a:rPr lang="zh-TW" altLang="en-US" sz="2000" b="1" kern="1200" smtClean="0">
              <a:solidFill>
                <a:srgbClr val="FF0000"/>
              </a:solidFill>
              <a:latin typeface="微軟正黑體" pitchFamily="34" charset="-120"/>
              <a:ea typeface="微軟正黑體" pitchFamily="34" charset="-120"/>
            </a:rPr>
            <a:t>各直轄市、各縣（市）政府辦理初審，初審完成後檢附各校之初審意見表、各校申請計畫書排序表及各校申請計畫書函報本署</a:t>
          </a:r>
          <a:endParaRPr lang="zh-TW" altLang="en-US" sz="2000" b="1" kern="1200" dirty="0">
            <a:solidFill>
              <a:srgbClr val="FF0000"/>
            </a:solidFill>
            <a:latin typeface="微軟正黑體" pitchFamily="34" charset="-120"/>
            <a:ea typeface="微軟正黑體" pitchFamily="34" charset="-120"/>
          </a:endParaRPr>
        </a:p>
        <a:p>
          <a:pPr marL="228600" lvl="1" indent="-228600" algn="l" defTabSz="889000">
            <a:lnSpc>
              <a:spcPts val="2400"/>
            </a:lnSpc>
            <a:spcBef>
              <a:spcPct val="0"/>
            </a:spcBef>
            <a:spcAft>
              <a:spcPts val="0"/>
            </a:spcAft>
            <a:buChar char="••"/>
          </a:pPr>
          <a:r>
            <a:rPr lang="zh-TW" altLang="en-US" sz="2000" b="1" kern="1200" smtClean="0">
              <a:solidFill>
                <a:srgbClr val="0000FF"/>
              </a:solidFill>
              <a:latin typeface="微軟正黑體" pitchFamily="34" charset="-120"/>
              <a:ea typeface="微軟正黑體" pitchFamily="34" charset="-120"/>
            </a:rPr>
            <a:t>本署依各直轄市、各縣</a:t>
          </a:r>
          <a:r>
            <a:rPr lang="en-US" altLang="zh-TW" sz="2000" b="1" kern="1200" smtClean="0">
              <a:solidFill>
                <a:srgbClr val="0000FF"/>
              </a:solidFill>
              <a:latin typeface="微軟正黑體" pitchFamily="34" charset="-120"/>
              <a:ea typeface="微軟正黑體" pitchFamily="34" charset="-120"/>
            </a:rPr>
            <a:t>(</a:t>
          </a:r>
          <a:r>
            <a:rPr lang="zh-TW" altLang="en-US" sz="2000" b="1" kern="1200" smtClean="0">
              <a:solidFill>
                <a:srgbClr val="0000FF"/>
              </a:solidFill>
              <a:latin typeface="微軟正黑體" pitchFamily="34" charset="-120"/>
              <a:ea typeface="微軟正黑體" pitchFamily="34" charset="-120"/>
            </a:rPr>
            <a:t>市</a:t>
          </a:r>
          <a:r>
            <a:rPr lang="en-US" altLang="zh-TW" sz="2000" b="1" kern="1200" smtClean="0">
              <a:solidFill>
                <a:srgbClr val="0000FF"/>
              </a:solidFill>
              <a:latin typeface="微軟正黑體" pitchFamily="34" charset="-120"/>
              <a:ea typeface="微軟正黑體" pitchFamily="34" charset="-120"/>
            </a:rPr>
            <a:t>)</a:t>
          </a:r>
          <a:r>
            <a:rPr lang="zh-TW" altLang="en-US" sz="2000" b="1" kern="1200" smtClean="0">
              <a:solidFill>
                <a:srgbClr val="0000FF"/>
              </a:solidFill>
              <a:latin typeface="微軟正黑體" pitchFamily="34" charset="-120"/>
              <a:ea typeface="微軟正黑體" pitchFamily="34" charset="-120"/>
            </a:rPr>
            <a:t>政府報送之學校申請計畫案，就其急迫性、必要性及合理性進行審查，據以核定補助金額。</a:t>
          </a:r>
          <a:endParaRPr lang="zh-TW" altLang="en-US" sz="2000" b="1" kern="1200" dirty="0">
            <a:solidFill>
              <a:srgbClr val="0000FF"/>
            </a:solidFill>
            <a:latin typeface="微軟正黑體" pitchFamily="34" charset="-120"/>
            <a:ea typeface="微軟正黑體" pitchFamily="34" charset="-120"/>
          </a:endParaRPr>
        </a:p>
      </dsp:txBody>
      <dsp:txXfrm rot="-5400000">
        <a:off x="1927022" y="2608016"/>
        <a:ext cx="5807061" cy="2103726"/>
      </dsp:txXfrm>
    </dsp:sp>
    <dsp:sp modelId="{9E3C8781-289D-4B42-8BAA-069496E3AFB1}">
      <dsp:nvSpPr>
        <dsp:cNvPr id="0" name=""/>
        <dsp:cNvSpPr/>
      </dsp:nvSpPr>
      <dsp:spPr>
        <a:xfrm>
          <a:off x="982" y="2351388"/>
          <a:ext cx="1926039" cy="2616983"/>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zh-TW" sz="2600" b="1" kern="1200" smtClean="0">
              <a:solidFill>
                <a:srgbClr val="FF00FF"/>
              </a:solidFill>
              <a:latin typeface="微軟正黑體" pitchFamily="34" charset="-120"/>
              <a:ea typeface="微軟正黑體" pitchFamily="34" charset="-120"/>
            </a:rPr>
            <a:t>學校</a:t>
          </a:r>
          <a:endParaRPr lang="en-US" altLang="zh-TW" sz="2600" b="1" kern="1200" smtClean="0">
            <a:solidFill>
              <a:srgbClr val="FF00FF"/>
            </a:solidFill>
            <a:latin typeface="微軟正黑體" pitchFamily="34" charset="-120"/>
            <a:ea typeface="微軟正黑體" pitchFamily="34" charset="-120"/>
          </a:endParaRPr>
        </a:p>
        <a:p>
          <a:pPr lvl="0" algn="ctr" defTabSz="1155700">
            <a:lnSpc>
              <a:spcPct val="90000"/>
            </a:lnSpc>
            <a:spcBef>
              <a:spcPct val="0"/>
            </a:spcBef>
            <a:spcAft>
              <a:spcPct val="35000"/>
            </a:spcAft>
          </a:pPr>
          <a:r>
            <a:rPr lang="zh-TW" sz="2600" b="1" kern="1200" smtClean="0">
              <a:solidFill>
                <a:srgbClr val="FF00FF"/>
              </a:solidFill>
              <a:latin typeface="微軟正黑體" pitchFamily="34" charset="-120"/>
              <a:ea typeface="微軟正黑體" pitchFamily="34" charset="-120"/>
            </a:rPr>
            <a:t>屬直轄市、縣</a:t>
          </a:r>
          <a:r>
            <a:rPr lang="en-US" altLang="zh-TW" sz="2600" b="1" kern="1200" smtClean="0">
              <a:solidFill>
                <a:srgbClr val="FF00FF"/>
              </a:solidFill>
              <a:latin typeface="微軟正黑體" pitchFamily="34" charset="-120"/>
              <a:ea typeface="微軟正黑體" pitchFamily="34" charset="-120"/>
            </a:rPr>
            <a:t>(</a:t>
          </a:r>
          <a:r>
            <a:rPr lang="zh-TW" sz="2600" b="1" kern="1200" smtClean="0">
              <a:solidFill>
                <a:srgbClr val="FF00FF"/>
              </a:solidFill>
              <a:latin typeface="微軟正黑體" pitchFamily="34" charset="-120"/>
              <a:ea typeface="微軟正黑體" pitchFamily="34" charset="-120"/>
            </a:rPr>
            <a:t>市</a:t>
          </a:r>
          <a:r>
            <a:rPr lang="en-US" altLang="zh-TW" sz="2600" b="1" kern="1200" smtClean="0">
              <a:solidFill>
                <a:srgbClr val="FF00FF"/>
              </a:solidFill>
              <a:latin typeface="微軟正黑體" pitchFamily="34" charset="-120"/>
              <a:ea typeface="微軟正黑體" pitchFamily="34" charset="-120"/>
            </a:rPr>
            <a:t>)</a:t>
          </a:r>
          <a:r>
            <a:rPr lang="zh-TW" sz="2600" b="1" kern="1200" smtClean="0">
              <a:solidFill>
                <a:srgbClr val="FF00FF"/>
              </a:solidFill>
              <a:latin typeface="微軟正黑體" pitchFamily="34" charset="-120"/>
              <a:ea typeface="微軟正黑體" pitchFamily="34" charset="-120"/>
            </a:rPr>
            <a:t>政府主管者</a:t>
          </a:r>
          <a:endParaRPr lang="zh-TW" altLang="en-US" sz="2600" b="1" kern="1200" dirty="0">
            <a:solidFill>
              <a:srgbClr val="FF00FF"/>
            </a:solidFill>
            <a:latin typeface="微軟正黑體" pitchFamily="34" charset="-120"/>
            <a:ea typeface="微軟正黑體" pitchFamily="34" charset="-120"/>
          </a:endParaRPr>
        </a:p>
      </dsp:txBody>
      <dsp:txXfrm>
        <a:off x="95003" y="2445409"/>
        <a:ext cx="1737997" cy="2428941"/>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kumimoji="0"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kumimoji="0" sz="1200">
                <a:latin typeface="+mn-lt"/>
                <a:ea typeface="+mn-ea"/>
              </a:defRPr>
            </a:lvl1pPr>
          </a:lstStyle>
          <a:p>
            <a:pPr>
              <a:defRPr/>
            </a:pPr>
            <a:fld id="{02763EA1-85C3-4255-9D44-0210FE4A5DFF}" type="datetimeFigureOut">
              <a:rPr lang="zh-CN" altLang="en-US"/>
              <a:pPr>
                <a:defRPr/>
              </a:pPr>
              <a:t>2021/4/28</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kumimoji="0"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kumimoji="0" sz="1200">
                <a:latin typeface="+mn-lt"/>
                <a:ea typeface="+mn-ea"/>
              </a:defRPr>
            </a:lvl1pPr>
          </a:lstStyle>
          <a:p>
            <a:pPr>
              <a:defRPr/>
            </a:pPr>
            <a:fld id="{2A11FD6D-423F-4228-BD45-1F6B20B02879}" type="slidenum">
              <a:rPr lang="zh-CN" altLang="en-US"/>
              <a:pPr>
                <a:defRPr/>
              </a:pPr>
              <a:t>‹#›</a:t>
            </a:fld>
            <a:endParaRPr lang="zh-CN" altLang="en-US"/>
          </a:p>
        </p:txBody>
      </p:sp>
    </p:spTree>
    <p:extLst>
      <p:ext uri="{BB962C8B-B14F-4D97-AF65-F5344CB8AC3E}">
        <p14:creationId xmlns:p14="http://schemas.microsoft.com/office/powerpoint/2010/main" val="37720138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SimSun" pitchFamily="2" charset="-122"/>
        <a:cs typeface="+mn-cs"/>
      </a:defRPr>
    </a:lvl1pPr>
    <a:lvl2pPr marL="457200" algn="l" rtl="0" eaLnBrk="0" fontAlgn="base" hangingPunct="0">
      <a:spcBef>
        <a:spcPct val="30000"/>
      </a:spcBef>
      <a:spcAft>
        <a:spcPct val="0"/>
      </a:spcAft>
      <a:defRPr sz="1200" kern="1200">
        <a:solidFill>
          <a:schemeClr val="tx1"/>
        </a:solidFill>
        <a:latin typeface="+mn-lt"/>
        <a:ea typeface="SimSun" pitchFamily="2" charset="-122"/>
        <a:cs typeface="+mn-cs"/>
      </a:defRPr>
    </a:lvl2pPr>
    <a:lvl3pPr marL="914400" algn="l" rtl="0" eaLnBrk="0" fontAlgn="base" hangingPunct="0">
      <a:spcBef>
        <a:spcPct val="30000"/>
      </a:spcBef>
      <a:spcAft>
        <a:spcPct val="0"/>
      </a:spcAft>
      <a:defRPr sz="1200" kern="1200">
        <a:solidFill>
          <a:schemeClr val="tx1"/>
        </a:solidFill>
        <a:latin typeface="+mn-lt"/>
        <a:ea typeface="SimSun" pitchFamily="2" charset="-122"/>
        <a:cs typeface="+mn-cs"/>
      </a:defRPr>
    </a:lvl3pPr>
    <a:lvl4pPr marL="1371600" algn="l" rtl="0" eaLnBrk="0" fontAlgn="base" hangingPunct="0">
      <a:spcBef>
        <a:spcPct val="30000"/>
      </a:spcBef>
      <a:spcAft>
        <a:spcPct val="0"/>
      </a:spcAft>
      <a:defRPr sz="1200" kern="1200">
        <a:solidFill>
          <a:schemeClr val="tx1"/>
        </a:solidFill>
        <a:latin typeface="+mn-lt"/>
        <a:ea typeface="SimSun" pitchFamily="2" charset="-122"/>
        <a:cs typeface="+mn-cs"/>
      </a:defRPr>
    </a:lvl4pPr>
    <a:lvl5pPr marL="1828800" algn="l" rtl="0" eaLnBrk="0" fontAlgn="base" hangingPunct="0">
      <a:spcBef>
        <a:spcPct val="30000"/>
      </a:spcBef>
      <a:spcAft>
        <a:spcPct val="0"/>
      </a:spcAft>
      <a:defRPr sz="1200" kern="1200">
        <a:solidFill>
          <a:schemeClr val="tx1"/>
        </a:solidFill>
        <a:latin typeface="+mn-lt"/>
        <a:ea typeface="SimSun"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32CBA21-98A2-4C44-B7F8-781F9000D3B3}" type="slidenum">
              <a:rPr lang="zh-CN" altLang="en-US"/>
              <a:pPr fontAlgn="base">
                <a:spcBef>
                  <a:spcPct val="0"/>
                </a:spcBef>
                <a:spcAft>
                  <a:spcPct val="0"/>
                </a:spcAft>
                <a:defRPr/>
              </a:pPr>
              <a:t>1</a:t>
            </a:fld>
            <a:endParaRPr lang="en-US" altLang="zh-CN" dirty="0"/>
          </a:p>
        </p:txBody>
      </p:sp>
    </p:spTree>
    <p:extLst>
      <p:ext uri="{BB962C8B-B14F-4D97-AF65-F5344CB8AC3E}">
        <p14:creationId xmlns:p14="http://schemas.microsoft.com/office/powerpoint/2010/main" val="30004647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zh-CN"/>
              <a:t>1</a:t>
            </a:r>
            <a:endParaRPr lang="zh-CN" altLang="en-US"/>
          </a:p>
        </p:txBody>
      </p:sp>
      <p:sp>
        <p:nvSpPr>
          <p:cNvPr id="21507" name="灯片编号占位符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EABD936-5A75-49F2-8A98-20757E6BAFAF}" type="slidenum">
              <a:rPr lang="zh-CN" altLang="en-US"/>
              <a:pPr fontAlgn="base">
                <a:spcBef>
                  <a:spcPct val="0"/>
                </a:spcBef>
                <a:spcAft>
                  <a:spcPct val="0"/>
                </a:spcAft>
                <a:defRPr/>
              </a:pPr>
              <a:t>12</a:t>
            </a:fld>
            <a:endParaRPr lang="en-US" altLang="zh-CN" dirty="0"/>
          </a:p>
        </p:txBody>
      </p:sp>
    </p:spTree>
    <p:extLst>
      <p:ext uri="{BB962C8B-B14F-4D97-AF65-F5344CB8AC3E}">
        <p14:creationId xmlns:p14="http://schemas.microsoft.com/office/powerpoint/2010/main" val="141908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zh-CN"/>
              <a:t>1</a:t>
            </a:r>
            <a:endParaRPr lang="zh-CN" altLang="en-US"/>
          </a:p>
        </p:txBody>
      </p:sp>
      <p:sp>
        <p:nvSpPr>
          <p:cNvPr id="21507" name="灯片编号占位符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46EA250-BD6E-47B4-B56F-AA22357AB8D6}" type="slidenum">
              <a:rPr lang="zh-CN" altLang="en-US"/>
              <a:pPr fontAlgn="base">
                <a:spcBef>
                  <a:spcPct val="0"/>
                </a:spcBef>
                <a:spcAft>
                  <a:spcPct val="0"/>
                </a:spcAft>
                <a:defRPr/>
              </a:pPr>
              <a:t>14</a:t>
            </a:fld>
            <a:endParaRPr lang="en-US" altLang="zh-CN" dirty="0"/>
          </a:p>
        </p:txBody>
      </p:sp>
    </p:spTree>
    <p:extLst>
      <p:ext uri="{BB962C8B-B14F-4D97-AF65-F5344CB8AC3E}">
        <p14:creationId xmlns:p14="http://schemas.microsoft.com/office/powerpoint/2010/main" val="7700206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zh-CN"/>
              <a:t>1</a:t>
            </a:r>
            <a:endParaRPr lang="zh-CN" altLang="en-US"/>
          </a:p>
        </p:txBody>
      </p:sp>
      <p:sp>
        <p:nvSpPr>
          <p:cNvPr id="3482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SimSun" pitchFamily="2" charset="-122"/>
              </a:defRPr>
            </a:lvl1pPr>
            <a:lvl2pPr marL="742950" indent="-285750">
              <a:defRPr sz="1200">
                <a:solidFill>
                  <a:schemeClr val="tx1"/>
                </a:solidFill>
                <a:latin typeface="Calibri" pitchFamily="34" charset="0"/>
                <a:ea typeface="SimSun" pitchFamily="2" charset="-122"/>
              </a:defRPr>
            </a:lvl2pPr>
            <a:lvl3pPr marL="1143000" indent="-228600">
              <a:defRPr sz="1200">
                <a:solidFill>
                  <a:schemeClr val="tx1"/>
                </a:solidFill>
                <a:latin typeface="Calibri" pitchFamily="34" charset="0"/>
                <a:ea typeface="SimSun" pitchFamily="2" charset="-122"/>
              </a:defRPr>
            </a:lvl3pPr>
            <a:lvl4pPr marL="1600200" indent="-228600">
              <a:defRPr sz="1200">
                <a:solidFill>
                  <a:schemeClr val="tx1"/>
                </a:solidFill>
                <a:latin typeface="Calibri" pitchFamily="34" charset="0"/>
                <a:ea typeface="SimSun" pitchFamily="2" charset="-122"/>
              </a:defRPr>
            </a:lvl4pPr>
            <a:lvl5pPr marL="2057400" indent="-228600">
              <a:defRPr sz="1200">
                <a:solidFill>
                  <a:schemeClr val="tx1"/>
                </a:solidFill>
                <a:latin typeface="Calibri" pitchFamily="34" charset="0"/>
                <a:ea typeface="SimSun" pitchFamily="2" charset="-122"/>
              </a:defRPr>
            </a:lvl5pPr>
            <a:lvl6pPr marL="2514600" indent="-228600" eaLnBrk="0" fontAlgn="base" hangingPunct="0">
              <a:spcBef>
                <a:spcPct val="30000"/>
              </a:spcBef>
              <a:spcAft>
                <a:spcPct val="0"/>
              </a:spcAft>
              <a:defRPr sz="1200">
                <a:solidFill>
                  <a:schemeClr val="tx1"/>
                </a:solidFill>
                <a:latin typeface="Calibri" pitchFamily="34" charset="0"/>
                <a:ea typeface="SimSun" pitchFamily="2" charset="-122"/>
              </a:defRPr>
            </a:lvl6pPr>
            <a:lvl7pPr marL="2971800" indent="-228600" eaLnBrk="0" fontAlgn="base" hangingPunct="0">
              <a:spcBef>
                <a:spcPct val="30000"/>
              </a:spcBef>
              <a:spcAft>
                <a:spcPct val="0"/>
              </a:spcAft>
              <a:defRPr sz="1200">
                <a:solidFill>
                  <a:schemeClr val="tx1"/>
                </a:solidFill>
                <a:latin typeface="Calibri" pitchFamily="34" charset="0"/>
                <a:ea typeface="SimSun" pitchFamily="2" charset="-122"/>
              </a:defRPr>
            </a:lvl7pPr>
            <a:lvl8pPr marL="3429000" indent="-228600" eaLnBrk="0" fontAlgn="base" hangingPunct="0">
              <a:spcBef>
                <a:spcPct val="30000"/>
              </a:spcBef>
              <a:spcAft>
                <a:spcPct val="0"/>
              </a:spcAft>
              <a:defRPr sz="1200">
                <a:solidFill>
                  <a:schemeClr val="tx1"/>
                </a:solidFill>
                <a:latin typeface="Calibri" pitchFamily="34" charset="0"/>
                <a:ea typeface="SimSun" pitchFamily="2" charset="-122"/>
              </a:defRPr>
            </a:lvl8pPr>
            <a:lvl9pPr marL="3886200" indent="-228600" eaLnBrk="0" fontAlgn="base" hangingPunct="0">
              <a:spcBef>
                <a:spcPct val="30000"/>
              </a:spcBef>
              <a:spcAft>
                <a:spcPct val="0"/>
              </a:spcAft>
              <a:defRPr sz="1200">
                <a:solidFill>
                  <a:schemeClr val="tx1"/>
                </a:solidFill>
                <a:latin typeface="Calibri" pitchFamily="34" charset="0"/>
                <a:ea typeface="SimSun" pitchFamily="2" charset="-122"/>
              </a:defRPr>
            </a:lvl9pPr>
          </a:lstStyle>
          <a:p>
            <a:fld id="{202D316C-D551-47E1-87DE-B8D990F114A3}" type="slidenum">
              <a:rPr lang="zh-CN" altLang="en-US"/>
              <a:pPr/>
              <a:t>15</a:t>
            </a:fld>
            <a:endParaRPr lang="en-US" altLang="zh-CN"/>
          </a:p>
        </p:txBody>
      </p:sp>
    </p:spTree>
    <p:extLst>
      <p:ext uri="{BB962C8B-B14F-4D97-AF65-F5344CB8AC3E}">
        <p14:creationId xmlns:p14="http://schemas.microsoft.com/office/powerpoint/2010/main" val="32650992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a:p>
        </p:txBody>
      </p:sp>
      <p:sp>
        <p:nvSpPr>
          <p:cNvPr id="3174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E8F50C7-50EA-4C42-B5C3-524E5D9775DB}" type="slidenum">
              <a:rPr lang="zh-CN" altLang="en-US"/>
              <a:pPr fontAlgn="base">
                <a:spcBef>
                  <a:spcPct val="0"/>
                </a:spcBef>
                <a:spcAft>
                  <a:spcPct val="0"/>
                </a:spcAft>
                <a:defRPr/>
              </a:pPr>
              <a:t>16</a:t>
            </a:fld>
            <a:endParaRPr lang="en-US" altLang="zh-CN" dirty="0"/>
          </a:p>
        </p:txBody>
      </p:sp>
    </p:spTree>
    <p:extLst>
      <p:ext uri="{BB962C8B-B14F-4D97-AF65-F5344CB8AC3E}">
        <p14:creationId xmlns:p14="http://schemas.microsoft.com/office/powerpoint/2010/main" val="1661614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zh-CN"/>
              <a:t>1</a:t>
            </a:r>
            <a:endParaRPr lang="zh-CN" altLang="en-US"/>
          </a:p>
        </p:txBody>
      </p:sp>
      <p:sp>
        <p:nvSpPr>
          <p:cNvPr id="19459" name="灯片编号占位符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19AC8A6-FDA2-4C1A-8466-78380A241DBB}" type="slidenum">
              <a:rPr lang="zh-CN" altLang="en-US"/>
              <a:pPr fontAlgn="base">
                <a:spcBef>
                  <a:spcPct val="0"/>
                </a:spcBef>
                <a:spcAft>
                  <a:spcPct val="0"/>
                </a:spcAft>
                <a:defRPr/>
              </a:pPr>
              <a:t>4</a:t>
            </a:fld>
            <a:endParaRPr lang="en-US" altLang="zh-CN" dirty="0"/>
          </a:p>
        </p:txBody>
      </p:sp>
    </p:spTree>
    <p:extLst>
      <p:ext uri="{BB962C8B-B14F-4D97-AF65-F5344CB8AC3E}">
        <p14:creationId xmlns:p14="http://schemas.microsoft.com/office/powerpoint/2010/main" val="1587787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zh-CN"/>
              <a:t>1</a:t>
            </a:r>
            <a:endParaRPr lang="zh-CN" altLang="en-US"/>
          </a:p>
        </p:txBody>
      </p:sp>
      <p:sp>
        <p:nvSpPr>
          <p:cNvPr id="19459" name="灯片编号占位符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9EDFFA1-2AEA-4EA7-B2E4-B2DF24D6BBCA}" type="slidenum">
              <a:rPr lang="zh-CN" altLang="en-US"/>
              <a:pPr fontAlgn="base">
                <a:spcBef>
                  <a:spcPct val="0"/>
                </a:spcBef>
                <a:spcAft>
                  <a:spcPct val="0"/>
                </a:spcAft>
                <a:defRPr/>
              </a:pPr>
              <a:t>5</a:t>
            </a:fld>
            <a:endParaRPr lang="en-US" altLang="zh-CN" dirty="0"/>
          </a:p>
        </p:txBody>
      </p:sp>
    </p:spTree>
    <p:extLst>
      <p:ext uri="{BB962C8B-B14F-4D97-AF65-F5344CB8AC3E}">
        <p14:creationId xmlns:p14="http://schemas.microsoft.com/office/powerpoint/2010/main" val="1257759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zh-CN"/>
              <a:t>1</a:t>
            </a:r>
            <a:endParaRPr lang="zh-CN" altLang="en-US"/>
          </a:p>
        </p:txBody>
      </p:sp>
      <p:sp>
        <p:nvSpPr>
          <p:cNvPr id="19459" name="灯片编号占位符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93D3143-67E7-4F03-8808-EE5860EDC4F9}" type="slidenum">
              <a:rPr lang="zh-CN" altLang="en-US"/>
              <a:pPr fontAlgn="base">
                <a:spcBef>
                  <a:spcPct val="0"/>
                </a:spcBef>
                <a:spcAft>
                  <a:spcPct val="0"/>
                </a:spcAft>
                <a:defRPr/>
              </a:pPr>
              <a:t>6</a:t>
            </a:fld>
            <a:endParaRPr lang="en-US" altLang="zh-CN" dirty="0"/>
          </a:p>
        </p:txBody>
      </p:sp>
    </p:spTree>
    <p:extLst>
      <p:ext uri="{BB962C8B-B14F-4D97-AF65-F5344CB8AC3E}">
        <p14:creationId xmlns:p14="http://schemas.microsoft.com/office/powerpoint/2010/main" val="37036627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zh-CN"/>
              <a:t>1</a:t>
            </a:r>
            <a:endParaRPr lang="zh-CN" altLang="en-US"/>
          </a:p>
        </p:txBody>
      </p:sp>
      <p:sp>
        <p:nvSpPr>
          <p:cNvPr id="19459" name="灯片编号占位符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85E7554-742E-4E07-A69B-31D2CE7B092B}" type="slidenum">
              <a:rPr lang="zh-CN" altLang="en-US"/>
              <a:pPr fontAlgn="base">
                <a:spcBef>
                  <a:spcPct val="0"/>
                </a:spcBef>
                <a:spcAft>
                  <a:spcPct val="0"/>
                </a:spcAft>
                <a:defRPr/>
              </a:pPr>
              <a:t>7</a:t>
            </a:fld>
            <a:endParaRPr lang="en-US" altLang="zh-CN" dirty="0"/>
          </a:p>
        </p:txBody>
      </p:sp>
    </p:spTree>
    <p:extLst>
      <p:ext uri="{BB962C8B-B14F-4D97-AF65-F5344CB8AC3E}">
        <p14:creationId xmlns:p14="http://schemas.microsoft.com/office/powerpoint/2010/main" val="30866045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zh-CN"/>
              <a:t>1</a:t>
            </a:r>
            <a:endParaRPr lang="zh-CN" altLang="en-US"/>
          </a:p>
        </p:txBody>
      </p:sp>
      <p:sp>
        <p:nvSpPr>
          <p:cNvPr id="19459" name="灯片编号占位符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689ED19-F5CF-44CA-8ACD-17DB0EB16838}" type="slidenum">
              <a:rPr lang="zh-CN" altLang="en-US"/>
              <a:pPr fontAlgn="base">
                <a:spcBef>
                  <a:spcPct val="0"/>
                </a:spcBef>
                <a:spcAft>
                  <a:spcPct val="0"/>
                </a:spcAft>
                <a:defRPr/>
              </a:pPr>
              <a:t>8</a:t>
            </a:fld>
            <a:endParaRPr lang="en-US" altLang="zh-CN" dirty="0"/>
          </a:p>
        </p:txBody>
      </p:sp>
    </p:spTree>
    <p:extLst>
      <p:ext uri="{BB962C8B-B14F-4D97-AF65-F5344CB8AC3E}">
        <p14:creationId xmlns:p14="http://schemas.microsoft.com/office/powerpoint/2010/main" val="1414371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zh-CN"/>
              <a:t>1</a:t>
            </a:r>
            <a:endParaRPr lang="zh-CN" altLang="en-US"/>
          </a:p>
        </p:txBody>
      </p:sp>
      <p:sp>
        <p:nvSpPr>
          <p:cNvPr id="21507" name="灯片编号占位符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473AA26-BC50-4262-BCAA-CED58275A0DA}" type="slidenum">
              <a:rPr lang="zh-CN" altLang="en-US"/>
              <a:pPr fontAlgn="base">
                <a:spcBef>
                  <a:spcPct val="0"/>
                </a:spcBef>
                <a:spcAft>
                  <a:spcPct val="0"/>
                </a:spcAft>
                <a:defRPr/>
              </a:pPr>
              <a:t>9</a:t>
            </a:fld>
            <a:endParaRPr lang="en-US" altLang="zh-CN" dirty="0"/>
          </a:p>
        </p:txBody>
      </p:sp>
    </p:spTree>
    <p:extLst>
      <p:ext uri="{BB962C8B-B14F-4D97-AF65-F5344CB8AC3E}">
        <p14:creationId xmlns:p14="http://schemas.microsoft.com/office/powerpoint/2010/main" val="2350826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a:p>
        </p:txBody>
      </p:sp>
      <p:sp>
        <p:nvSpPr>
          <p:cNvPr id="27652"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algn="r" eaLnBrk="1" hangingPunct="1"/>
            <a:fld id="{7DCAADC9-472E-4F8D-84CA-47DAB7B15A68}" type="slidenum">
              <a:rPr kumimoji="0" lang="zh-CN" altLang="en-US" sz="1200">
                <a:latin typeface="Calibri" pitchFamily="34" charset="0"/>
                <a:ea typeface="SimSun" pitchFamily="2" charset="-122"/>
              </a:rPr>
              <a:pPr algn="r" eaLnBrk="1" hangingPunct="1"/>
              <a:t>10</a:t>
            </a:fld>
            <a:endParaRPr kumimoji="0" lang="en-US" altLang="zh-CN" sz="1200">
              <a:latin typeface="Calibri" pitchFamily="34" charset="0"/>
              <a:ea typeface="SimSun" pitchFamily="2" charset="-122"/>
            </a:endParaRPr>
          </a:p>
        </p:txBody>
      </p:sp>
    </p:spTree>
    <p:extLst>
      <p:ext uri="{BB962C8B-B14F-4D97-AF65-F5344CB8AC3E}">
        <p14:creationId xmlns:p14="http://schemas.microsoft.com/office/powerpoint/2010/main" val="20012604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zh-CN"/>
              <a:t>1</a:t>
            </a:r>
            <a:endParaRPr lang="zh-CN" altLang="en-US"/>
          </a:p>
        </p:txBody>
      </p:sp>
      <p:sp>
        <p:nvSpPr>
          <p:cNvPr id="21507" name="灯片编号占位符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60B1C84-416F-4043-AFD8-E2C0E25BD8C2}" type="slidenum">
              <a:rPr lang="zh-CN" altLang="en-US"/>
              <a:pPr fontAlgn="base">
                <a:spcBef>
                  <a:spcPct val="0"/>
                </a:spcBef>
                <a:spcAft>
                  <a:spcPct val="0"/>
                </a:spcAft>
                <a:defRPr/>
              </a:pPr>
              <a:t>11</a:t>
            </a:fld>
            <a:endParaRPr lang="en-US" altLang="zh-CN" dirty="0"/>
          </a:p>
        </p:txBody>
      </p:sp>
    </p:spTree>
    <p:extLst>
      <p:ext uri="{BB962C8B-B14F-4D97-AF65-F5344CB8AC3E}">
        <p14:creationId xmlns:p14="http://schemas.microsoft.com/office/powerpoint/2010/main" val="39162980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pic>
        <p:nvPicPr>
          <p:cNvPr id="3" name="Picture 2" descr="D:\资源\09PPT模板设计\商务展示\images\images\教育2_03.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40375" y="2357438"/>
            <a:ext cx="3603625" cy="416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组合 9"/>
          <p:cNvGrpSpPr/>
          <p:nvPr userDrawn="1"/>
        </p:nvGrpSpPr>
        <p:grpSpPr>
          <a:xfrm>
            <a:off x="0" y="285728"/>
            <a:ext cx="9144000" cy="1240311"/>
            <a:chOff x="0" y="214290"/>
            <a:chExt cx="9144000" cy="1240311"/>
          </a:xfrm>
          <a:solidFill>
            <a:schemeClr val="bg1">
              <a:lumMod val="65000"/>
            </a:schemeClr>
          </a:solidFill>
        </p:grpSpPr>
        <p:sp>
          <p:nvSpPr>
            <p:cNvPr id="5" name="矩形 10"/>
            <p:cNvSpPr/>
            <p:nvPr/>
          </p:nvSpPr>
          <p:spPr>
            <a:xfrm>
              <a:off x="0" y="214290"/>
              <a:ext cx="9144000" cy="64294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CN" altLang="en-US"/>
            </a:p>
          </p:txBody>
        </p:sp>
        <p:sp>
          <p:nvSpPr>
            <p:cNvPr id="6" name="椭圆 11"/>
            <p:cNvSpPr/>
            <p:nvPr/>
          </p:nvSpPr>
          <p:spPr>
            <a:xfrm>
              <a:off x="4000496" y="285728"/>
              <a:ext cx="1168873" cy="116887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CN" altLang="en-US"/>
            </a:p>
          </p:txBody>
        </p:sp>
      </p:grpSp>
      <p:grpSp>
        <p:nvGrpSpPr>
          <p:cNvPr id="7" name="组合 8"/>
          <p:cNvGrpSpPr>
            <a:grpSpLocks/>
          </p:cNvGrpSpPr>
          <p:nvPr userDrawn="1"/>
        </p:nvGrpSpPr>
        <p:grpSpPr bwMode="auto">
          <a:xfrm>
            <a:off x="0" y="214313"/>
            <a:ext cx="9144000" cy="1239837"/>
            <a:chOff x="0" y="214290"/>
            <a:chExt cx="9144000" cy="1240311"/>
          </a:xfrm>
        </p:grpSpPr>
        <p:sp>
          <p:nvSpPr>
            <p:cNvPr id="8" name="矩形 6"/>
            <p:cNvSpPr/>
            <p:nvPr userDrawn="1"/>
          </p:nvSpPr>
          <p:spPr>
            <a:xfrm>
              <a:off x="0" y="214290"/>
              <a:ext cx="9144000" cy="643183"/>
            </a:xfrm>
            <a:prstGeom prst="rect">
              <a:avLst/>
            </a:prstGeom>
            <a:solidFill>
              <a:srgbClr val="82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CN" altLang="en-US"/>
            </a:p>
          </p:txBody>
        </p:sp>
        <p:sp>
          <p:nvSpPr>
            <p:cNvPr id="9" name="椭圆 7"/>
            <p:cNvSpPr/>
            <p:nvPr userDrawn="1"/>
          </p:nvSpPr>
          <p:spPr>
            <a:xfrm>
              <a:off x="4000500" y="285754"/>
              <a:ext cx="1168400" cy="1168847"/>
            </a:xfrm>
            <a:prstGeom prst="ellipse">
              <a:avLst/>
            </a:prstGeom>
            <a:solidFill>
              <a:srgbClr val="82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CN" altLang="en-US"/>
            </a:p>
          </p:txBody>
        </p:sp>
      </p:grpSp>
      <p:grpSp>
        <p:nvGrpSpPr>
          <p:cNvPr id="10" name="组合 12"/>
          <p:cNvGrpSpPr/>
          <p:nvPr userDrawn="1"/>
        </p:nvGrpSpPr>
        <p:grpSpPr>
          <a:xfrm flipV="1">
            <a:off x="0" y="5286388"/>
            <a:ext cx="9144000" cy="1240311"/>
            <a:chOff x="0" y="214290"/>
            <a:chExt cx="9144000" cy="1240311"/>
          </a:xfrm>
          <a:solidFill>
            <a:schemeClr val="bg1">
              <a:lumMod val="65000"/>
            </a:schemeClr>
          </a:solidFill>
        </p:grpSpPr>
        <p:sp>
          <p:nvSpPr>
            <p:cNvPr id="11" name="矩形 13"/>
            <p:cNvSpPr/>
            <p:nvPr/>
          </p:nvSpPr>
          <p:spPr>
            <a:xfrm>
              <a:off x="0" y="214290"/>
              <a:ext cx="9144000" cy="64294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CN" altLang="en-US"/>
            </a:p>
          </p:txBody>
        </p:sp>
        <p:sp>
          <p:nvSpPr>
            <p:cNvPr id="12" name="椭圆 14"/>
            <p:cNvSpPr/>
            <p:nvPr/>
          </p:nvSpPr>
          <p:spPr>
            <a:xfrm>
              <a:off x="4000496" y="285728"/>
              <a:ext cx="1168873" cy="116887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CN" altLang="en-US"/>
            </a:p>
          </p:txBody>
        </p:sp>
      </p:grpSp>
      <p:grpSp>
        <p:nvGrpSpPr>
          <p:cNvPr id="13" name="组合 15"/>
          <p:cNvGrpSpPr>
            <a:grpSpLocks/>
          </p:cNvGrpSpPr>
          <p:nvPr userDrawn="1"/>
        </p:nvGrpSpPr>
        <p:grpSpPr bwMode="auto">
          <a:xfrm flipV="1">
            <a:off x="0" y="5357813"/>
            <a:ext cx="9144000" cy="1239837"/>
            <a:chOff x="0" y="214290"/>
            <a:chExt cx="9144000" cy="1240311"/>
          </a:xfrm>
        </p:grpSpPr>
        <p:sp>
          <p:nvSpPr>
            <p:cNvPr id="14" name="矩形 16"/>
            <p:cNvSpPr/>
            <p:nvPr userDrawn="1"/>
          </p:nvSpPr>
          <p:spPr>
            <a:xfrm>
              <a:off x="0" y="214290"/>
              <a:ext cx="9144000" cy="643183"/>
            </a:xfrm>
            <a:prstGeom prst="rect">
              <a:avLst/>
            </a:prstGeom>
            <a:solidFill>
              <a:srgbClr val="305D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CN" altLang="en-US"/>
            </a:p>
          </p:txBody>
        </p:sp>
        <p:sp>
          <p:nvSpPr>
            <p:cNvPr id="15" name="椭圆 17"/>
            <p:cNvSpPr/>
            <p:nvPr userDrawn="1"/>
          </p:nvSpPr>
          <p:spPr>
            <a:xfrm>
              <a:off x="4000500" y="285754"/>
              <a:ext cx="1168400" cy="1168847"/>
            </a:xfrm>
            <a:prstGeom prst="ellipse">
              <a:avLst/>
            </a:prstGeom>
            <a:solidFill>
              <a:srgbClr val="305D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CN" altLang="en-US"/>
            </a:p>
          </p:txBody>
        </p:sp>
      </p:grpSp>
      <p:sp>
        <p:nvSpPr>
          <p:cNvPr id="16" name="矩形 18"/>
          <p:cNvSpPr/>
          <p:nvPr userDrawn="1"/>
        </p:nvSpPr>
        <p:spPr>
          <a:xfrm>
            <a:off x="0" y="285750"/>
            <a:ext cx="9144000" cy="460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CN" altLang="en-US"/>
          </a:p>
        </p:txBody>
      </p:sp>
      <p:sp>
        <p:nvSpPr>
          <p:cNvPr id="17" name="矩形 19"/>
          <p:cNvSpPr/>
          <p:nvPr userDrawn="1"/>
        </p:nvSpPr>
        <p:spPr>
          <a:xfrm>
            <a:off x="0" y="6500813"/>
            <a:ext cx="9144000" cy="460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CN" altLang="en-US"/>
          </a:p>
        </p:txBody>
      </p:sp>
      <p:sp>
        <p:nvSpPr>
          <p:cNvPr id="2" name="标题 1"/>
          <p:cNvSpPr>
            <a:spLocks noGrp="1"/>
          </p:cNvSpPr>
          <p:nvPr>
            <p:ph type="ctrTitle"/>
          </p:nvPr>
        </p:nvSpPr>
        <p:spPr>
          <a:xfrm>
            <a:off x="428596" y="1643050"/>
            <a:ext cx="7772400" cy="1470025"/>
          </a:xfrm>
        </p:spPr>
        <p:txBody>
          <a:bodyPr/>
          <a:lstStyle/>
          <a:p>
            <a:r>
              <a:rPr lang="zh-CN" altLang="en-US"/>
              <a:t>单击此处编辑母版标题样式</a:t>
            </a:r>
          </a:p>
        </p:txBody>
      </p:sp>
    </p:spTree>
    <p:extLst>
      <p:ext uri="{BB962C8B-B14F-4D97-AF65-F5344CB8AC3E}">
        <p14:creationId xmlns:p14="http://schemas.microsoft.com/office/powerpoint/2010/main" val="3611660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2" name="Picture 2" descr="D:\资源\09PPT模板设计\商务展示\images\images\教育2_03.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40375" y="2693988"/>
            <a:ext cx="3603625" cy="416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矩形 23"/>
          <p:cNvSpPr/>
          <p:nvPr userDrawn="1"/>
        </p:nvSpPr>
        <p:spPr>
          <a:xfrm>
            <a:off x="5357813" y="2143125"/>
            <a:ext cx="3786187" cy="4143375"/>
          </a:xfrm>
          <a:prstGeom prst="rect">
            <a:avLst/>
          </a:prstGeom>
          <a:solidFill>
            <a:schemeClr val="bg1">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CN" altLang="en-US"/>
          </a:p>
        </p:txBody>
      </p:sp>
      <p:sp>
        <p:nvSpPr>
          <p:cNvPr id="4" name="椭圆 20"/>
          <p:cNvSpPr/>
          <p:nvPr userDrawn="1"/>
        </p:nvSpPr>
        <p:spPr>
          <a:xfrm flipV="1">
            <a:off x="4413250" y="5913438"/>
            <a:ext cx="873125" cy="873125"/>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CN" altLang="en-US"/>
          </a:p>
        </p:txBody>
      </p:sp>
      <p:sp>
        <p:nvSpPr>
          <p:cNvPr id="5" name="矩形 14"/>
          <p:cNvSpPr/>
          <p:nvPr userDrawn="1"/>
        </p:nvSpPr>
        <p:spPr>
          <a:xfrm flipV="1">
            <a:off x="0" y="6215063"/>
            <a:ext cx="9144000" cy="5715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CN" altLang="en-US"/>
          </a:p>
        </p:txBody>
      </p:sp>
      <p:sp>
        <p:nvSpPr>
          <p:cNvPr id="6" name="矩形 17"/>
          <p:cNvSpPr/>
          <p:nvPr userDrawn="1"/>
        </p:nvSpPr>
        <p:spPr>
          <a:xfrm flipV="1">
            <a:off x="0" y="6286500"/>
            <a:ext cx="9144000" cy="571500"/>
          </a:xfrm>
          <a:prstGeom prst="rect">
            <a:avLst/>
          </a:prstGeom>
          <a:solidFill>
            <a:srgbClr val="305D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CN" altLang="en-US"/>
          </a:p>
        </p:txBody>
      </p:sp>
      <p:sp>
        <p:nvSpPr>
          <p:cNvPr id="7" name="椭圆 18"/>
          <p:cNvSpPr/>
          <p:nvPr userDrawn="1"/>
        </p:nvSpPr>
        <p:spPr>
          <a:xfrm flipV="1">
            <a:off x="4413250" y="5984875"/>
            <a:ext cx="873125" cy="873125"/>
          </a:xfrm>
          <a:prstGeom prst="ellipse">
            <a:avLst/>
          </a:prstGeom>
          <a:solidFill>
            <a:srgbClr val="305D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CN" altLang="en-US"/>
          </a:p>
        </p:txBody>
      </p:sp>
      <p:sp>
        <p:nvSpPr>
          <p:cNvPr id="8" name="矩形 19"/>
          <p:cNvSpPr/>
          <p:nvPr userDrawn="1"/>
        </p:nvSpPr>
        <p:spPr>
          <a:xfrm>
            <a:off x="0" y="6357938"/>
            <a:ext cx="9144000" cy="46037"/>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CN" altLang="en-US"/>
          </a:p>
        </p:txBody>
      </p:sp>
      <p:sp>
        <p:nvSpPr>
          <p:cNvPr id="9" name="灯片编号占位符 5"/>
          <p:cNvSpPr>
            <a:spLocks noGrp="1"/>
          </p:cNvSpPr>
          <p:nvPr>
            <p:ph type="sldNum" sz="quarter" idx="10"/>
          </p:nvPr>
        </p:nvSpPr>
        <p:spPr>
          <a:xfrm>
            <a:off x="4724400" y="6000750"/>
            <a:ext cx="276225" cy="365125"/>
          </a:xfrm>
        </p:spPr>
        <p:txBody>
          <a:bodyPr/>
          <a:lstStyle>
            <a:lvl1pPr>
              <a:defRPr/>
            </a:lvl1pPr>
          </a:lstStyle>
          <a:p>
            <a:pPr>
              <a:defRPr/>
            </a:pPr>
            <a:fld id="{473A67E8-AC53-4139-AA1A-F35166AC2000}" type="slidenum">
              <a:rPr lang="en-US" altLang="zh-CN"/>
              <a:pPr>
                <a:defRPr/>
              </a:pPr>
              <a:t>‹#›</a:t>
            </a:fld>
            <a:r>
              <a:rPr lang="en-US" altLang="zh-CN" dirty="0"/>
              <a:t>1</a:t>
            </a:r>
            <a:endParaRPr lang="zh-CN" altLang="en-US"/>
          </a:p>
        </p:txBody>
      </p:sp>
    </p:spTree>
    <p:extLst>
      <p:ext uri="{BB962C8B-B14F-4D97-AF65-F5344CB8AC3E}">
        <p14:creationId xmlns:p14="http://schemas.microsoft.com/office/powerpoint/2010/main" val="1884285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标题和内容">
    <p:spTree>
      <p:nvGrpSpPr>
        <p:cNvPr id="1" name=""/>
        <p:cNvGrpSpPr/>
        <p:nvPr/>
      </p:nvGrpSpPr>
      <p:grpSpPr>
        <a:xfrm>
          <a:off x="0" y="0"/>
          <a:ext cx="0" cy="0"/>
          <a:chOff x="0" y="0"/>
          <a:chExt cx="0" cy="0"/>
        </a:xfrm>
      </p:grpSpPr>
      <p:pic>
        <p:nvPicPr>
          <p:cNvPr id="8" name="Picture 2" descr="D:\资源\09PPT模板设计\商务展示\images\images\教育2_03.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40375" y="2693988"/>
            <a:ext cx="3603625" cy="416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矩形 23"/>
          <p:cNvSpPr/>
          <p:nvPr userDrawn="1"/>
        </p:nvSpPr>
        <p:spPr>
          <a:xfrm>
            <a:off x="5357813" y="2143125"/>
            <a:ext cx="3786187" cy="4143375"/>
          </a:xfrm>
          <a:prstGeom prst="rect">
            <a:avLst/>
          </a:prstGeom>
          <a:solidFill>
            <a:schemeClr val="bg1">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CN" altLang="en-US"/>
          </a:p>
        </p:txBody>
      </p:sp>
      <p:sp>
        <p:nvSpPr>
          <p:cNvPr id="10" name="椭圆 20"/>
          <p:cNvSpPr/>
          <p:nvPr userDrawn="1"/>
        </p:nvSpPr>
        <p:spPr>
          <a:xfrm flipV="1">
            <a:off x="4413250" y="5913438"/>
            <a:ext cx="873125" cy="873125"/>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CN" altLang="en-US"/>
          </a:p>
        </p:txBody>
      </p:sp>
      <p:sp>
        <p:nvSpPr>
          <p:cNvPr id="11" name="矩形 14"/>
          <p:cNvSpPr/>
          <p:nvPr userDrawn="1"/>
        </p:nvSpPr>
        <p:spPr>
          <a:xfrm flipV="1">
            <a:off x="0" y="6215063"/>
            <a:ext cx="9144000" cy="5715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CN" altLang="en-US"/>
          </a:p>
        </p:txBody>
      </p:sp>
      <p:sp>
        <p:nvSpPr>
          <p:cNvPr id="12" name="矩形 17"/>
          <p:cNvSpPr/>
          <p:nvPr userDrawn="1"/>
        </p:nvSpPr>
        <p:spPr>
          <a:xfrm flipV="1">
            <a:off x="0" y="6286500"/>
            <a:ext cx="9144000" cy="571500"/>
          </a:xfrm>
          <a:prstGeom prst="rect">
            <a:avLst/>
          </a:prstGeom>
          <a:solidFill>
            <a:srgbClr val="305D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CN" altLang="en-US"/>
          </a:p>
        </p:txBody>
      </p:sp>
      <p:sp>
        <p:nvSpPr>
          <p:cNvPr id="13" name="椭圆 18"/>
          <p:cNvSpPr/>
          <p:nvPr userDrawn="1"/>
        </p:nvSpPr>
        <p:spPr>
          <a:xfrm flipV="1">
            <a:off x="4413250" y="5984875"/>
            <a:ext cx="873125" cy="873125"/>
          </a:xfrm>
          <a:prstGeom prst="ellipse">
            <a:avLst/>
          </a:prstGeom>
          <a:solidFill>
            <a:srgbClr val="305D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CN" altLang="en-US"/>
          </a:p>
        </p:txBody>
      </p:sp>
      <p:sp>
        <p:nvSpPr>
          <p:cNvPr id="14" name="矩形 19"/>
          <p:cNvSpPr/>
          <p:nvPr userDrawn="1"/>
        </p:nvSpPr>
        <p:spPr>
          <a:xfrm>
            <a:off x="0" y="6357938"/>
            <a:ext cx="9144000" cy="46037"/>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CN" altLang="en-US"/>
          </a:p>
        </p:txBody>
      </p:sp>
      <p:sp>
        <p:nvSpPr>
          <p:cNvPr id="25" name="图片占位符 24"/>
          <p:cNvSpPr>
            <a:spLocks noGrp="1"/>
          </p:cNvSpPr>
          <p:nvPr>
            <p:ph type="pic" sz="quarter" idx="13"/>
          </p:nvPr>
        </p:nvSpPr>
        <p:spPr>
          <a:xfrm>
            <a:off x="714365" y="428604"/>
            <a:ext cx="2428875" cy="3286125"/>
          </a:xfrm>
        </p:spPr>
        <p:txBody>
          <a:bodyPr rtlCol="0">
            <a:normAutofit/>
          </a:bodyPr>
          <a:lstStyle/>
          <a:p>
            <a:pPr lvl="0"/>
            <a:endParaRPr lang="zh-CN" altLang="en-US" noProof="0"/>
          </a:p>
        </p:txBody>
      </p:sp>
      <p:sp>
        <p:nvSpPr>
          <p:cNvPr id="40" name="图片占位符 24"/>
          <p:cNvSpPr>
            <a:spLocks noGrp="1"/>
          </p:cNvSpPr>
          <p:nvPr>
            <p:ph type="pic" sz="quarter" idx="15"/>
          </p:nvPr>
        </p:nvSpPr>
        <p:spPr>
          <a:xfrm>
            <a:off x="3357571" y="428604"/>
            <a:ext cx="2428875" cy="3286125"/>
          </a:xfrm>
        </p:spPr>
        <p:txBody>
          <a:bodyPr rtlCol="0">
            <a:normAutofit/>
          </a:bodyPr>
          <a:lstStyle/>
          <a:p>
            <a:pPr lvl="0"/>
            <a:endParaRPr lang="zh-CN" altLang="en-US" noProof="0"/>
          </a:p>
        </p:txBody>
      </p:sp>
      <p:sp>
        <p:nvSpPr>
          <p:cNvPr id="42" name="图片占位符 24"/>
          <p:cNvSpPr>
            <a:spLocks noGrp="1"/>
          </p:cNvSpPr>
          <p:nvPr>
            <p:ph type="pic" sz="quarter" idx="17"/>
          </p:nvPr>
        </p:nvSpPr>
        <p:spPr>
          <a:xfrm>
            <a:off x="6000777" y="428604"/>
            <a:ext cx="2428875" cy="3286125"/>
          </a:xfrm>
        </p:spPr>
        <p:txBody>
          <a:bodyPr rtlCol="0">
            <a:normAutofit/>
          </a:bodyPr>
          <a:lstStyle/>
          <a:p>
            <a:pPr lvl="0"/>
            <a:endParaRPr lang="zh-CN" altLang="en-US" noProof="0"/>
          </a:p>
        </p:txBody>
      </p:sp>
      <p:sp>
        <p:nvSpPr>
          <p:cNvPr id="45" name="文本占位符 44"/>
          <p:cNvSpPr>
            <a:spLocks noGrp="1"/>
          </p:cNvSpPr>
          <p:nvPr>
            <p:ph type="body" sz="quarter" idx="19"/>
          </p:nvPr>
        </p:nvSpPr>
        <p:spPr>
          <a:xfrm>
            <a:off x="1000100" y="4857760"/>
            <a:ext cx="1785938" cy="78581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6" name="文本占位符 44"/>
          <p:cNvSpPr>
            <a:spLocks noGrp="1"/>
          </p:cNvSpPr>
          <p:nvPr>
            <p:ph type="body" sz="quarter" idx="20"/>
          </p:nvPr>
        </p:nvSpPr>
        <p:spPr>
          <a:xfrm>
            <a:off x="3643306" y="4857760"/>
            <a:ext cx="1785938" cy="78581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7" name="文本占位符 44"/>
          <p:cNvSpPr>
            <a:spLocks noGrp="1"/>
          </p:cNvSpPr>
          <p:nvPr>
            <p:ph type="body" sz="quarter" idx="21"/>
          </p:nvPr>
        </p:nvSpPr>
        <p:spPr>
          <a:xfrm>
            <a:off x="6429388" y="4857760"/>
            <a:ext cx="1785938" cy="78581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5" name="灯片编号占位符 5"/>
          <p:cNvSpPr>
            <a:spLocks noGrp="1"/>
          </p:cNvSpPr>
          <p:nvPr>
            <p:ph type="sldNum" sz="quarter" idx="22"/>
          </p:nvPr>
        </p:nvSpPr>
        <p:spPr>
          <a:xfrm>
            <a:off x="4724400" y="6000750"/>
            <a:ext cx="276225" cy="365125"/>
          </a:xfrm>
        </p:spPr>
        <p:txBody>
          <a:bodyPr/>
          <a:lstStyle>
            <a:lvl1pPr>
              <a:defRPr/>
            </a:lvl1pPr>
          </a:lstStyle>
          <a:p>
            <a:pPr>
              <a:defRPr/>
            </a:pPr>
            <a:fld id="{E0F9BDF4-18F1-484C-A868-2932758BF294}" type="slidenum">
              <a:rPr lang="en-US" altLang="zh-CN"/>
              <a:pPr>
                <a:defRPr/>
              </a:pPr>
              <a:t>‹#›</a:t>
            </a:fld>
            <a:r>
              <a:rPr lang="en-US" altLang="zh-CN" dirty="0"/>
              <a:t>1</a:t>
            </a:r>
            <a:endParaRPr lang="zh-CN" altLang="en-US"/>
          </a:p>
        </p:txBody>
      </p:sp>
    </p:spTree>
    <p:extLst>
      <p:ext uri="{BB962C8B-B14F-4D97-AF65-F5344CB8AC3E}">
        <p14:creationId xmlns:p14="http://schemas.microsoft.com/office/powerpoint/2010/main" val="44768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pPr>
              <a:defRPr/>
            </a:pPr>
            <a:fld id="{B5EAA3A9-D0D0-4FC0-B3A4-4D85CDA95B3A}" type="slidenum">
              <a:rPr lang="en-US" altLang="zh-CN"/>
              <a:pPr>
                <a:defRPr/>
              </a:pPr>
              <a:t>‹#›</a:t>
            </a:fld>
            <a:r>
              <a:rPr lang="en-US" altLang="zh-CN" dirty="0"/>
              <a:t>1</a:t>
            </a:r>
            <a:endParaRPr lang="zh-CN" altLang="en-US"/>
          </a:p>
        </p:txBody>
      </p:sp>
    </p:spTree>
    <p:extLst>
      <p:ext uri="{BB962C8B-B14F-4D97-AF65-F5344CB8AC3E}">
        <p14:creationId xmlns:p14="http://schemas.microsoft.com/office/powerpoint/2010/main" val="3996647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文本占位符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fontAlgn="auto">
              <a:spcBef>
                <a:spcPts val="0"/>
              </a:spcBef>
              <a:spcAft>
                <a:spcPts val="0"/>
              </a:spcAft>
              <a:defRPr kumimoji="0" sz="1200">
                <a:solidFill>
                  <a:schemeClr val="tx1">
                    <a:tint val="75000"/>
                  </a:schemeClr>
                </a:solidFill>
                <a:latin typeface="+mn-lt"/>
                <a:ea typeface="+mn-ea"/>
              </a:defRPr>
            </a:lvl1pPr>
          </a:lstStyle>
          <a:p>
            <a:pPr>
              <a:defRPr/>
            </a:pPr>
            <a:endParaRPr lang="zh-CN" altLang="en-US"/>
          </a:p>
        </p:txBody>
      </p:sp>
      <p:sp>
        <p:nvSpPr>
          <p:cNvPr id="8" name="页脚占位符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kumimoji="0" sz="1200">
                <a:solidFill>
                  <a:srgbClr val="898989"/>
                </a:solidFill>
                <a:latin typeface="Calibri" pitchFamily="34" charset="0"/>
                <a:ea typeface="宋体" pitchFamily="2" charset="-122"/>
              </a:defRPr>
            </a:lvl1pPr>
          </a:lstStyle>
          <a:p>
            <a:pPr>
              <a:defRPr/>
            </a:pPr>
            <a:endParaRPr lang="en-US" altLang="zh-CN"/>
          </a:p>
        </p:txBody>
      </p:sp>
      <p:sp>
        <p:nvSpPr>
          <p:cNvPr id="9"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kumimoji="0" sz="1200">
                <a:solidFill>
                  <a:srgbClr val="898989"/>
                </a:solidFill>
                <a:latin typeface="Calibri" pitchFamily="34" charset="0"/>
                <a:ea typeface="宋体" pitchFamily="2" charset="-122"/>
              </a:defRPr>
            </a:lvl1pPr>
          </a:lstStyle>
          <a:p>
            <a:pPr>
              <a:defRPr/>
            </a:pPr>
            <a:fld id="{0E9A0405-7935-4E4F-9F32-D0710596F44F}" type="slidenum">
              <a:rPr lang="en-US" altLang="zh-CN"/>
              <a:pPr>
                <a:defRPr/>
              </a:pPr>
              <a:t>‹#›</a:t>
            </a:fld>
            <a:r>
              <a:rPr lang="en-US" altLang="zh-CN" dirty="0"/>
              <a:t>1</a:t>
            </a:r>
            <a:endParaRPr lang="zh-CN" altLang="en-US"/>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3" r:id="rId4"/>
  </p:sldLayoutIdLst>
  <p:txStyles>
    <p:titleStyle>
      <a:lvl1pPr algn="ctr" rtl="0" eaLnBrk="0" fontAlgn="base" hangingPunct="0">
        <a:spcBef>
          <a:spcPct val="0"/>
        </a:spcBef>
        <a:spcAft>
          <a:spcPct val="0"/>
        </a:spcAft>
        <a:defRPr sz="4400" kern="1200">
          <a:solidFill>
            <a:schemeClr val="tx1"/>
          </a:solidFill>
          <a:latin typeface="Arial" charset="0"/>
          <a:ea typeface="+mj-ea"/>
          <a:cs typeface="+mj-cs"/>
        </a:defRPr>
      </a:lvl1pPr>
      <a:lvl2pPr algn="ctr" rtl="0" eaLnBrk="0" fontAlgn="base" hangingPunct="0">
        <a:spcBef>
          <a:spcPct val="0"/>
        </a:spcBef>
        <a:spcAft>
          <a:spcPct val="0"/>
        </a:spcAft>
        <a:defRPr sz="4400">
          <a:solidFill>
            <a:schemeClr val="tx1"/>
          </a:solidFill>
          <a:latin typeface="Arial" charset="0"/>
          <a:ea typeface="宋体" pitchFamily="2" charset="-122"/>
        </a:defRPr>
      </a:lvl2pPr>
      <a:lvl3pPr algn="ctr" rtl="0" eaLnBrk="0" fontAlgn="base" hangingPunct="0">
        <a:spcBef>
          <a:spcPct val="0"/>
        </a:spcBef>
        <a:spcAft>
          <a:spcPct val="0"/>
        </a:spcAft>
        <a:defRPr sz="4400">
          <a:solidFill>
            <a:schemeClr val="tx1"/>
          </a:solidFill>
          <a:latin typeface="Arial" charset="0"/>
          <a:ea typeface="宋体" pitchFamily="2" charset="-122"/>
        </a:defRPr>
      </a:lvl3pPr>
      <a:lvl4pPr algn="ctr" rtl="0" eaLnBrk="0" fontAlgn="base" hangingPunct="0">
        <a:spcBef>
          <a:spcPct val="0"/>
        </a:spcBef>
        <a:spcAft>
          <a:spcPct val="0"/>
        </a:spcAft>
        <a:defRPr sz="4400">
          <a:solidFill>
            <a:schemeClr val="tx1"/>
          </a:solidFill>
          <a:latin typeface="Arial" charset="0"/>
          <a:ea typeface="宋体" pitchFamily="2" charset="-122"/>
        </a:defRPr>
      </a:lvl4pPr>
      <a:lvl5pPr algn="ctr" rtl="0" eaLnBrk="0" fontAlgn="base" hangingPunct="0">
        <a:spcBef>
          <a:spcPct val="0"/>
        </a:spcBef>
        <a:spcAft>
          <a:spcPct val="0"/>
        </a:spcAft>
        <a:defRPr sz="4400">
          <a:solidFill>
            <a:schemeClr val="tx1"/>
          </a:solidFill>
          <a:latin typeface="Arial" charset="0"/>
          <a:ea typeface="宋体" pitchFamily="2" charset="-122"/>
        </a:defRPr>
      </a:lvl5pPr>
      <a:lvl6pPr marL="457200" algn="ctr" rtl="0" fontAlgn="base">
        <a:spcBef>
          <a:spcPct val="0"/>
        </a:spcBef>
        <a:spcAft>
          <a:spcPct val="0"/>
        </a:spcAft>
        <a:defRPr sz="4400">
          <a:solidFill>
            <a:schemeClr val="tx1"/>
          </a:solidFill>
          <a:latin typeface="Calibri" pitchFamily="34" charset="0"/>
          <a:ea typeface="宋体" pitchFamily="2" charset="-122"/>
        </a:defRPr>
      </a:lvl6pPr>
      <a:lvl7pPr marL="914400" algn="ctr" rtl="0" fontAlgn="base">
        <a:spcBef>
          <a:spcPct val="0"/>
        </a:spcBef>
        <a:spcAft>
          <a:spcPct val="0"/>
        </a:spcAft>
        <a:defRPr sz="4400">
          <a:solidFill>
            <a:schemeClr val="tx1"/>
          </a:solidFill>
          <a:latin typeface="Calibri" pitchFamily="34" charset="0"/>
          <a:ea typeface="宋体" pitchFamily="2" charset="-122"/>
        </a:defRPr>
      </a:lvl7pPr>
      <a:lvl8pPr marL="1371600" algn="ctr" rtl="0" fontAlgn="base">
        <a:spcBef>
          <a:spcPct val="0"/>
        </a:spcBef>
        <a:spcAft>
          <a:spcPct val="0"/>
        </a:spcAft>
        <a:defRPr sz="4400">
          <a:solidFill>
            <a:schemeClr val="tx1"/>
          </a:solidFill>
          <a:latin typeface="Calibri" pitchFamily="34" charset="0"/>
          <a:ea typeface="宋体" pitchFamily="2" charset="-122"/>
        </a:defRPr>
      </a:lvl8pPr>
      <a:lvl9pPr marL="1828800" algn="ctr" rtl="0" fontAlgn="base">
        <a:spcBef>
          <a:spcPct val="0"/>
        </a:spcBef>
        <a:spcAft>
          <a:spcPct val="0"/>
        </a:spcAft>
        <a:defRPr sz="4400">
          <a:solidFill>
            <a:schemeClr val="tx1"/>
          </a:solidFill>
          <a:latin typeface="Calibri" pitchFamily="34" charset="0"/>
          <a:ea typeface="宋体" pitchFamily="2" charset="-122"/>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hyperlink" Target="http://sca.ntcu.edu.tw/SCA/"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9.sv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4.gif"/><Relationship Id="rId7" Type="http://schemas.openxmlformats.org/officeDocument/2006/relationships/image" Target="../media/image6.sv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hyperlink" Target="https://drive.google.com/drive/my-drive"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a:spLocks noChangeArrowheads="1"/>
          </p:cNvSpPr>
          <p:nvPr/>
        </p:nvSpPr>
        <p:spPr bwMode="auto">
          <a:xfrm>
            <a:off x="179388" y="1628775"/>
            <a:ext cx="8964612" cy="2702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zh-TW" altLang="zh-TW" sz="3600" b="1" dirty="0">
                <a:solidFill>
                  <a:srgbClr val="0000FF"/>
                </a:solidFill>
                <a:latin typeface="微軟正黑體" pitchFamily="34" charset="-120"/>
                <a:ea typeface="微軟正黑體" pitchFamily="34" charset="-120"/>
              </a:rPr>
              <a:t>教育部國民及學前教育署</a:t>
            </a:r>
            <a:endParaRPr kumimoji="0" lang="en-US" altLang="zh-TW" sz="3600" b="1" dirty="0">
              <a:solidFill>
                <a:srgbClr val="0000FF"/>
              </a:solidFill>
              <a:latin typeface="微軟正黑體" pitchFamily="34" charset="-120"/>
              <a:ea typeface="微軟正黑體" pitchFamily="34" charset="-120"/>
            </a:endParaRPr>
          </a:p>
          <a:p>
            <a:r>
              <a:rPr kumimoji="0" lang="zh-TW" altLang="en-US" sz="3600" b="1" dirty="0">
                <a:solidFill>
                  <a:srgbClr val="0000FF"/>
                </a:solidFill>
                <a:latin typeface="微軟正黑體" pitchFamily="34" charset="-120"/>
                <a:ea typeface="微軟正黑體" pitchFamily="34" charset="-120"/>
              </a:rPr>
              <a:t>補助</a:t>
            </a:r>
            <a:r>
              <a:rPr kumimoji="0" lang="zh-TW" altLang="zh-TW" sz="3600" b="1" dirty="0">
                <a:solidFill>
                  <a:srgbClr val="0000FF"/>
                </a:solidFill>
                <a:latin typeface="微軟正黑體" pitchFamily="34" charset="-120"/>
                <a:ea typeface="微軟正黑體" pitchFamily="34" charset="-120"/>
              </a:rPr>
              <a:t>偏遠地區</a:t>
            </a:r>
            <a:r>
              <a:rPr kumimoji="0" lang="zh-TW" altLang="en-US" sz="3600" b="1" dirty="0">
                <a:solidFill>
                  <a:srgbClr val="0000FF"/>
                </a:solidFill>
                <a:latin typeface="微軟正黑體" pitchFamily="34" charset="-120"/>
                <a:ea typeface="微軟正黑體" pitchFamily="34" charset="-120"/>
              </a:rPr>
              <a:t>及非山非市</a:t>
            </a:r>
            <a:r>
              <a:rPr kumimoji="0" lang="zh-TW" altLang="zh-TW" sz="3600" b="1" dirty="0">
                <a:solidFill>
                  <a:srgbClr val="0000FF"/>
                </a:solidFill>
                <a:latin typeface="微軟正黑體" pitchFamily="34" charset="-120"/>
                <a:ea typeface="微軟正黑體" pitchFamily="34" charset="-120"/>
              </a:rPr>
              <a:t>公立高級中等學校</a:t>
            </a:r>
            <a:endParaRPr kumimoji="0" lang="en-US" altLang="zh-TW" sz="3600" b="1" dirty="0">
              <a:solidFill>
                <a:srgbClr val="0000FF"/>
              </a:solidFill>
              <a:latin typeface="微軟正黑體" pitchFamily="34" charset="-120"/>
              <a:ea typeface="微軟正黑體" pitchFamily="34" charset="-120"/>
            </a:endParaRPr>
          </a:p>
          <a:p>
            <a:r>
              <a:rPr kumimoji="0" lang="zh-TW" altLang="zh-TW" sz="3600" b="1" dirty="0">
                <a:solidFill>
                  <a:srgbClr val="0000FF"/>
                </a:solidFill>
                <a:latin typeface="微軟正黑體" pitchFamily="34" charset="-120"/>
                <a:ea typeface="微軟正黑體" pitchFamily="34" charset="-120"/>
              </a:rPr>
              <a:t>學生通學交通費實施計畫</a:t>
            </a:r>
            <a:endParaRPr kumimoji="0" lang="zh-TW" altLang="en-US" sz="3600" b="1" dirty="0">
              <a:solidFill>
                <a:srgbClr val="0000FF"/>
              </a:solidFill>
              <a:latin typeface="微軟正黑體" pitchFamily="34" charset="-120"/>
              <a:ea typeface="微軟正黑體" pitchFamily="34" charset="-120"/>
            </a:endParaRPr>
          </a:p>
          <a:p>
            <a:pPr marL="0" lvl="1">
              <a:lnSpc>
                <a:spcPct val="90000"/>
              </a:lnSpc>
              <a:spcBef>
                <a:spcPct val="20000"/>
              </a:spcBef>
            </a:pPr>
            <a:endParaRPr kumimoji="0" lang="zh-TW" altLang="en-US" sz="2800" b="1" dirty="0">
              <a:solidFill>
                <a:srgbClr val="0000FF"/>
              </a:solidFill>
              <a:latin typeface="微軟正黑體" pitchFamily="34" charset="-120"/>
              <a:ea typeface="微軟正黑體" pitchFamily="34" charset="-120"/>
            </a:endParaRPr>
          </a:p>
          <a:p>
            <a:pPr marL="0" lvl="1">
              <a:lnSpc>
                <a:spcPct val="90000"/>
              </a:lnSpc>
              <a:spcBef>
                <a:spcPct val="20000"/>
              </a:spcBef>
            </a:pPr>
            <a:endParaRPr kumimoji="0" lang="zh-TW" altLang="en-US" sz="2800" b="1" dirty="0">
              <a:solidFill>
                <a:srgbClr val="660066"/>
              </a:solidFill>
              <a:latin typeface="微軟正黑體" pitchFamily="34" charset="-120"/>
              <a:ea typeface="微軟正黑體" pitchFamily="34" charset="-120"/>
            </a:endParaRPr>
          </a:p>
        </p:txBody>
      </p:sp>
      <p:sp>
        <p:nvSpPr>
          <p:cNvPr id="5124" name="Rectangle 10"/>
          <p:cNvSpPr>
            <a:spLocks noChangeArrowheads="1"/>
          </p:cNvSpPr>
          <p:nvPr/>
        </p:nvSpPr>
        <p:spPr bwMode="auto">
          <a:xfrm>
            <a:off x="0" y="332730"/>
            <a:ext cx="6372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r>
              <a:rPr lang="en-US" altLang="zh-TW" sz="2400" b="1" dirty="0">
                <a:solidFill>
                  <a:srgbClr val="FF99FF"/>
                </a:solidFill>
                <a:ea typeface="微軟正黑體" pitchFamily="34" charset="-120"/>
              </a:rPr>
              <a:t>110</a:t>
            </a:r>
            <a:r>
              <a:rPr lang="zh-TW" altLang="en-US" sz="2400" b="1" dirty="0">
                <a:solidFill>
                  <a:srgbClr val="FF99FF"/>
                </a:solidFill>
                <a:ea typeface="微軟正黑體" pitchFamily="34" charset="-120"/>
              </a:rPr>
              <a:t>學年度</a:t>
            </a:r>
            <a:r>
              <a:rPr lang="zh-TW" altLang="zh-TW" sz="2400" b="1" dirty="0">
                <a:solidFill>
                  <a:srgbClr val="FF99FF"/>
                </a:solidFill>
                <a:ea typeface="微軟正黑體" pitchFamily="34" charset="-120"/>
              </a:rPr>
              <a:t>補助偏遠地區</a:t>
            </a:r>
            <a:r>
              <a:rPr lang="zh-TW" altLang="en-US" sz="2400" b="1" dirty="0">
                <a:solidFill>
                  <a:srgbClr val="FF99FF"/>
                </a:solidFill>
                <a:ea typeface="微軟正黑體" pitchFamily="34" charset="-120"/>
              </a:rPr>
              <a:t>學生通學實施</a:t>
            </a:r>
            <a:r>
              <a:rPr lang="zh-TW" altLang="zh-TW" sz="2400" b="1" dirty="0">
                <a:solidFill>
                  <a:srgbClr val="FF99FF"/>
                </a:solidFill>
                <a:ea typeface="微軟正黑體" pitchFamily="34" charset="-120"/>
              </a:rPr>
              <a:t>計畫</a:t>
            </a:r>
            <a:endParaRPr lang="zh-TW" altLang="en-US" sz="2400" b="1" dirty="0">
              <a:solidFill>
                <a:srgbClr val="FF99FF"/>
              </a:solidFill>
              <a:ea typeface="微軟正黑體" pitchFamily="34" charset="-120"/>
            </a:endParaRPr>
          </a:p>
        </p:txBody>
      </p:sp>
      <p:pic>
        <p:nvPicPr>
          <p:cNvPr id="5125" name="Picture 8" descr="C:\Documents and Settings\Administrator\桌面\edu.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7175" y="5445125"/>
            <a:ext cx="1009650"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矩形 8"/>
          <p:cNvSpPr/>
          <p:nvPr/>
        </p:nvSpPr>
        <p:spPr>
          <a:xfrm>
            <a:off x="-108520" y="5949280"/>
            <a:ext cx="4296604" cy="492443"/>
          </a:xfrm>
          <a:prstGeom prst="rect">
            <a:avLst/>
          </a:prstGeom>
          <a:noFill/>
          <a:ln>
            <a:noFill/>
          </a:ln>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kumimoji="0" lang="zh-TW" altLang="zh-TW"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微軟正黑體" pitchFamily="34" charset="-120"/>
                <a:ea typeface="微軟正黑體" pitchFamily="34" charset="-120"/>
              </a:rPr>
              <a:t>教育部國民及學前教育署</a:t>
            </a:r>
            <a:endParaRPr lang="zh-TW" altLang="en-US"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10" name="矩形 9"/>
          <p:cNvSpPr/>
          <p:nvPr/>
        </p:nvSpPr>
        <p:spPr>
          <a:xfrm>
            <a:off x="4847396" y="5949280"/>
            <a:ext cx="4296604" cy="492443"/>
          </a:xfrm>
          <a:prstGeom prst="rect">
            <a:avLst/>
          </a:prstGeom>
          <a:noFill/>
          <a:ln>
            <a:noFill/>
          </a:ln>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kumimoji="0" lang="zh-TW" altLang="zh-TW"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微軟正黑體" pitchFamily="34" charset="-120"/>
                <a:ea typeface="微軟正黑體" pitchFamily="34" charset="-120"/>
              </a:rPr>
              <a:t>教育部國民及學前教育署</a:t>
            </a:r>
            <a:endParaRPr lang="zh-TW" altLang="en-US"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a:spLocks noChangeArrowheads="1"/>
          </p:cNvSpPr>
          <p:nvPr/>
        </p:nvSpPr>
        <p:spPr bwMode="auto">
          <a:xfrm>
            <a:off x="2392976" y="332656"/>
            <a:ext cx="3467100" cy="584200"/>
          </a:xfrm>
          <a:prstGeom prst="rect">
            <a:avLst/>
          </a:prstGeom>
          <a:noFill/>
          <a:ln w="9525">
            <a:noFill/>
            <a:miter lim="800000"/>
            <a:headEnd/>
            <a:tailEnd/>
          </a:ln>
        </p:spPr>
        <p:txBody>
          <a:bodyPr wrap="none">
            <a:spAutoFit/>
          </a:bodyPr>
          <a:lstStyle/>
          <a:p>
            <a:pPr>
              <a:defRPr/>
            </a:pPr>
            <a:r>
              <a:rPr kumimoji="0" lang="zh-TW" altLang="en-US" sz="3200" b="1" dirty="0">
                <a:solidFill>
                  <a:srgbClr val="0000FF"/>
                </a:solidFill>
                <a:latin typeface="+mn-lt"/>
                <a:ea typeface="微軟正黑體" pitchFamily="34" charset="-120"/>
              </a:rPr>
              <a:t>參、審查作業流程</a:t>
            </a:r>
          </a:p>
        </p:txBody>
      </p:sp>
      <p:sp>
        <p:nvSpPr>
          <p:cNvPr id="20490" name="Rectangle 77"/>
          <p:cNvSpPr>
            <a:spLocks noChangeArrowheads="1"/>
          </p:cNvSpPr>
          <p:nvPr/>
        </p:nvSpPr>
        <p:spPr bwMode="auto">
          <a:xfrm>
            <a:off x="1766888" y="1090613"/>
            <a:ext cx="184150" cy="368300"/>
          </a:xfrm>
          <a:prstGeom prst="rect">
            <a:avLst/>
          </a:prstGeom>
          <a:noFill/>
          <a:ln w="9525">
            <a:noFill/>
            <a:miter lim="800000"/>
            <a:headEnd/>
            <a:tailEnd/>
          </a:ln>
        </p:spPr>
        <p:txBody>
          <a:bodyPr wrap="none" anchor="ctr">
            <a:spAutoFit/>
          </a:bodyPr>
          <a:lstStyle/>
          <a:p>
            <a:pPr>
              <a:defRPr/>
            </a:pPr>
            <a:endParaRPr lang="zh-TW" altLang="en-US">
              <a:latin typeface="+mn-lt"/>
              <a:ea typeface="微軟正黑體" pitchFamily="34" charset="-120"/>
            </a:endParaRPr>
          </a:p>
        </p:txBody>
      </p:sp>
      <p:sp>
        <p:nvSpPr>
          <p:cNvPr id="20491" name="Rectangle 87"/>
          <p:cNvSpPr>
            <a:spLocks noChangeArrowheads="1"/>
          </p:cNvSpPr>
          <p:nvPr/>
        </p:nvSpPr>
        <p:spPr bwMode="auto">
          <a:xfrm>
            <a:off x="1766888" y="1090613"/>
            <a:ext cx="184150" cy="368300"/>
          </a:xfrm>
          <a:prstGeom prst="rect">
            <a:avLst/>
          </a:prstGeom>
          <a:noFill/>
          <a:ln w="9525">
            <a:noFill/>
            <a:miter lim="800000"/>
            <a:headEnd/>
            <a:tailEnd/>
          </a:ln>
        </p:spPr>
        <p:txBody>
          <a:bodyPr wrap="none" anchor="ctr">
            <a:spAutoFit/>
          </a:bodyPr>
          <a:lstStyle/>
          <a:p>
            <a:pPr>
              <a:defRPr/>
            </a:pPr>
            <a:endParaRPr lang="zh-TW" altLang="en-US">
              <a:latin typeface="+mn-lt"/>
              <a:ea typeface="微軟正黑體" pitchFamily="34" charset="-120"/>
            </a:endParaRPr>
          </a:p>
        </p:txBody>
      </p:sp>
      <p:sp>
        <p:nvSpPr>
          <p:cNvPr id="20492" name="Rectangle 98"/>
          <p:cNvSpPr>
            <a:spLocks noChangeArrowheads="1"/>
          </p:cNvSpPr>
          <p:nvPr/>
        </p:nvSpPr>
        <p:spPr bwMode="auto">
          <a:xfrm>
            <a:off x="1766888" y="1090613"/>
            <a:ext cx="184150" cy="368300"/>
          </a:xfrm>
          <a:prstGeom prst="rect">
            <a:avLst/>
          </a:prstGeom>
          <a:noFill/>
          <a:ln w="9525">
            <a:noFill/>
            <a:miter lim="800000"/>
            <a:headEnd/>
            <a:tailEnd/>
          </a:ln>
        </p:spPr>
        <p:txBody>
          <a:bodyPr wrap="none" anchor="ctr">
            <a:spAutoFit/>
          </a:bodyPr>
          <a:lstStyle/>
          <a:p>
            <a:pPr>
              <a:defRPr/>
            </a:pPr>
            <a:endParaRPr lang="zh-TW" altLang="en-US">
              <a:latin typeface="+mn-lt"/>
              <a:ea typeface="微軟正黑體" pitchFamily="34" charset="-120"/>
            </a:endParaRPr>
          </a:p>
        </p:txBody>
      </p:sp>
      <p:sp>
        <p:nvSpPr>
          <p:cNvPr id="20493" name="Rectangle 109"/>
          <p:cNvSpPr>
            <a:spLocks noChangeArrowheads="1"/>
          </p:cNvSpPr>
          <p:nvPr/>
        </p:nvSpPr>
        <p:spPr bwMode="auto">
          <a:xfrm>
            <a:off x="1766888" y="1090613"/>
            <a:ext cx="184150" cy="368300"/>
          </a:xfrm>
          <a:prstGeom prst="rect">
            <a:avLst/>
          </a:prstGeom>
          <a:noFill/>
          <a:ln w="9525">
            <a:noFill/>
            <a:miter lim="800000"/>
            <a:headEnd/>
            <a:tailEnd/>
          </a:ln>
        </p:spPr>
        <p:txBody>
          <a:bodyPr wrap="none" anchor="ctr">
            <a:spAutoFit/>
          </a:bodyPr>
          <a:lstStyle/>
          <a:p>
            <a:pPr>
              <a:defRPr/>
            </a:pPr>
            <a:endParaRPr lang="zh-TW" altLang="en-US">
              <a:latin typeface="+mn-lt"/>
              <a:ea typeface="微軟正黑體" pitchFamily="34" charset="-120"/>
            </a:endParaRPr>
          </a:p>
        </p:txBody>
      </p:sp>
      <p:sp>
        <p:nvSpPr>
          <p:cNvPr id="20494" name="Rectangle 120"/>
          <p:cNvSpPr>
            <a:spLocks noChangeArrowheads="1"/>
          </p:cNvSpPr>
          <p:nvPr/>
        </p:nvSpPr>
        <p:spPr bwMode="auto">
          <a:xfrm>
            <a:off x="1766888" y="1090613"/>
            <a:ext cx="184150" cy="368300"/>
          </a:xfrm>
          <a:prstGeom prst="rect">
            <a:avLst/>
          </a:prstGeom>
          <a:noFill/>
          <a:ln w="9525">
            <a:noFill/>
            <a:miter lim="800000"/>
            <a:headEnd/>
            <a:tailEnd/>
          </a:ln>
        </p:spPr>
        <p:txBody>
          <a:bodyPr wrap="none" anchor="ctr">
            <a:spAutoFit/>
          </a:bodyPr>
          <a:lstStyle/>
          <a:p>
            <a:pPr>
              <a:defRPr/>
            </a:pPr>
            <a:endParaRPr lang="zh-TW" altLang="en-US">
              <a:latin typeface="+mn-lt"/>
              <a:ea typeface="微軟正黑體" pitchFamily="34" charset="-120"/>
            </a:endParaRPr>
          </a:p>
        </p:txBody>
      </p:sp>
      <p:sp>
        <p:nvSpPr>
          <p:cNvPr id="20495" name="Rectangle 128"/>
          <p:cNvSpPr>
            <a:spLocks noChangeArrowheads="1"/>
          </p:cNvSpPr>
          <p:nvPr/>
        </p:nvSpPr>
        <p:spPr bwMode="auto">
          <a:xfrm>
            <a:off x="1766888" y="1090613"/>
            <a:ext cx="184150" cy="368300"/>
          </a:xfrm>
          <a:prstGeom prst="rect">
            <a:avLst/>
          </a:prstGeom>
          <a:noFill/>
          <a:ln w="9525">
            <a:noFill/>
            <a:miter lim="800000"/>
            <a:headEnd/>
            <a:tailEnd/>
          </a:ln>
        </p:spPr>
        <p:txBody>
          <a:bodyPr wrap="none" anchor="ctr">
            <a:spAutoFit/>
          </a:bodyPr>
          <a:lstStyle/>
          <a:p>
            <a:pPr>
              <a:defRPr/>
            </a:pPr>
            <a:endParaRPr lang="zh-TW" altLang="en-US">
              <a:latin typeface="+mn-lt"/>
              <a:ea typeface="微軟正黑體" pitchFamily="34" charset="-120"/>
            </a:endParaRPr>
          </a:p>
        </p:txBody>
      </p:sp>
      <p:sp>
        <p:nvSpPr>
          <p:cNvPr id="20496" name="Rectangle 142"/>
          <p:cNvSpPr>
            <a:spLocks noChangeArrowheads="1"/>
          </p:cNvSpPr>
          <p:nvPr/>
        </p:nvSpPr>
        <p:spPr bwMode="auto">
          <a:xfrm>
            <a:off x="1766888" y="1090613"/>
            <a:ext cx="184150" cy="368300"/>
          </a:xfrm>
          <a:prstGeom prst="rect">
            <a:avLst/>
          </a:prstGeom>
          <a:noFill/>
          <a:ln w="9525">
            <a:noFill/>
            <a:miter lim="800000"/>
            <a:headEnd/>
            <a:tailEnd/>
          </a:ln>
        </p:spPr>
        <p:txBody>
          <a:bodyPr wrap="none" anchor="ctr">
            <a:spAutoFit/>
          </a:bodyPr>
          <a:lstStyle/>
          <a:p>
            <a:pPr>
              <a:defRPr/>
            </a:pPr>
            <a:endParaRPr lang="zh-TW" altLang="en-US">
              <a:latin typeface="+mn-lt"/>
              <a:ea typeface="微軟正黑體" pitchFamily="34" charset="-120"/>
            </a:endParaRPr>
          </a:p>
        </p:txBody>
      </p:sp>
      <p:graphicFrame>
        <p:nvGraphicFramePr>
          <p:cNvPr id="20" name="資料庫圖表 19"/>
          <p:cNvGraphicFramePr/>
          <p:nvPr>
            <p:extLst>
              <p:ext uri="{D42A27DB-BD31-4B8C-83A1-F6EECF244321}">
                <p14:modId xmlns:p14="http://schemas.microsoft.com/office/powerpoint/2010/main" val="1455830900"/>
              </p:ext>
            </p:extLst>
          </p:nvPr>
        </p:nvGraphicFramePr>
        <p:xfrm>
          <a:off x="611560" y="1052736"/>
          <a:ext cx="7848872" cy="49685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3324" name="Picture 8" descr="C:\Documents and Settings\Administrator\桌面\edu.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462463" y="6018213"/>
            <a:ext cx="763587"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矩形 26"/>
          <p:cNvSpPr/>
          <p:nvPr/>
        </p:nvSpPr>
        <p:spPr>
          <a:xfrm>
            <a:off x="251520" y="6365557"/>
            <a:ext cx="4296604" cy="492443"/>
          </a:xfrm>
          <a:prstGeom prst="rect">
            <a:avLst/>
          </a:prstGeom>
          <a:noFill/>
          <a:ln>
            <a:noFill/>
          </a:ln>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kumimoji="0" lang="zh-TW" altLang="zh-TW"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微軟正黑體" pitchFamily="34" charset="-120"/>
                <a:ea typeface="微軟正黑體" pitchFamily="34" charset="-120"/>
              </a:rPr>
              <a:t>教育部國民及學前教育署</a:t>
            </a:r>
            <a:endParaRPr lang="zh-TW" altLang="en-US"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28" name="矩形 27"/>
          <p:cNvSpPr/>
          <p:nvPr/>
        </p:nvSpPr>
        <p:spPr>
          <a:xfrm>
            <a:off x="5076056" y="6365557"/>
            <a:ext cx="4296604" cy="492443"/>
          </a:xfrm>
          <a:prstGeom prst="rect">
            <a:avLst/>
          </a:prstGeom>
          <a:noFill/>
          <a:ln>
            <a:noFill/>
          </a:ln>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kumimoji="0" lang="zh-TW" altLang="zh-TW"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微軟正黑體" pitchFamily="34" charset="-120"/>
                <a:ea typeface="微軟正黑體" pitchFamily="34" charset="-120"/>
              </a:rPr>
              <a:t>教育部國民及學前教育署</a:t>
            </a:r>
            <a:endParaRPr lang="zh-TW" altLang="en-US"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ransition>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a:spLocks noChangeArrowheads="1"/>
          </p:cNvSpPr>
          <p:nvPr/>
        </p:nvSpPr>
        <p:spPr bwMode="auto">
          <a:xfrm>
            <a:off x="2419641" y="428626"/>
            <a:ext cx="4697412" cy="584200"/>
          </a:xfrm>
          <a:prstGeom prst="rect">
            <a:avLst/>
          </a:prstGeom>
          <a:noFill/>
          <a:ln w="9525">
            <a:noFill/>
            <a:miter lim="800000"/>
            <a:headEnd/>
            <a:tailEnd/>
          </a:ln>
        </p:spPr>
        <p:txBody>
          <a:bodyPr wrap="none">
            <a:spAutoFit/>
          </a:bodyPr>
          <a:lstStyle/>
          <a:p>
            <a:pPr algn="ctr">
              <a:defRPr/>
            </a:pPr>
            <a:r>
              <a:rPr kumimoji="0" lang="zh-TW" altLang="en-US" sz="3200" b="1" dirty="0">
                <a:solidFill>
                  <a:srgbClr val="0000FF"/>
                </a:solidFill>
                <a:latin typeface="+mn-lt"/>
                <a:ea typeface="微軟正黑體" pitchFamily="34" charset="-120"/>
              </a:rPr>
              <a:t>肆、經費核定與結算說明</a:t>
            </a:r>
          </a:p>
        </p:txBody>
      </p:sp>
      <p:sp>
        <p:nvSpPr>
          <p:cNvPr id="12306" name="Rectangle 31"/>
          <p:cNvSpPr>
            <a:spLocks noChangeArrowheads="1"/>
          </p:cNvSpPr>
          <p:nvPr/>
        </p:nvSpPr>
        <p:spPr bwMode="auto">
          <a:xfrm>
            <a:off x="468313" y="1203766"/>
            <a:ext cx="8135937" cy="4675895"/>
          </a:xfrm>
          <a:prstGeom prst="rect">
            <a:avLst/>
          </a:prstGeom>
          <a:noFill/>
          <a:ln w="9525">
            <a:noFill/>
            <a:miter lim="800000"/>
            <a:headEnd/>
            <a:tailEnd/>
          </a:ln>
        </p:spPr>
        <p:txBody>
          <a:bodyPr anchor="ctr">
            <a:spAutoFit/>
          </a:bodyPr>
          <a:lstStyle/>
          <a:p>
            <a:pPr marL="457200" indent="-457200">
              <a:lnSpc>
                <a:spcPts val="3600"/>
              </a:lnSpc>
              <a:buBlip>
                <a:blip r:embed="rId3"/>
              </a:buBlip>
              <a:defRPr/>
            </a:pPr>
            <a:r>
              <a:rPr lang="zh-TW" altLang="zh-TW" sz="2800" b="1" dirty="0">
                <a:latin typeface="+mn-lt"/>
                <a:ea typeface="微軟正黑體" pitchFamily="34" charset="-120"/>
              </a:rPr>
              <a:t>因每學年度執行期程橫跨兩個不同會計年度，於審查結果核定後，由本署通知受補助學校，分兩期掣據請領補助經費。</a:t>
            </a:r>
          </a:p>
          <a:p>
            <a:pPr marL="457200" indent="-457200">
              <a:lnSpc>
                <a:spcPts val="3600"/>
              </a:lnSpc>
              <a:buBlip>
                <a:blip r:embed="rId3"/>
              </a:buBlip>
              <a:defRPr/>
            </a:pPr>
            <a:r>
              <a:rPr lang="zh-TW" altLang="zh-TW" sz="2800" b="1" dirty="0">
                <a:solidFill>
                  <a:srgbClr val="0000FF"/>
                </a:solidFill>
                <a:latin typeface="+mn-lt"/>
                <a:ea typeface="微軟正黑體" pitchFamily="34" charset="-120"/>
              </a:rPr>
              <a:t>學校依本計畫獲補助之經費，應專款專用，同一學年度內不得重複申請或補助，並依「教育部補助及委辦經費核撥結報作業要點」之規定辦理核結作業。</a:t>
            </a:r>
            <a:r>
              <a:rPr lang="en-US" altLang="zh-TW" sz="2800" b="1" dirty="0">
                <a:solidFill>
                  <a:srgbClr val="0000FF"/>
                </a:solidFill>
                <a:latin typeface="+mn-lt"/>
                <a:ea typeface="微軟正黑體" pitchFamily="34" charset="-120"/>
              </a:rPr>
              <a:t> </a:t>
            </a:r>
            <a:endParaRPr lang="zh-TW" altLang="zh-TW" sz="2800" b="1" dirty="0">
              <a:solidFill>
                <a:srgbClr val="0000FF"/>
              </a:solidFill>
              <a:latin typeface="+mn-lt"/>
              <a:ea typeface="微軟正黑體" pitchFamily="34" charset="-120"/>
            </a:endParaRPr>
          </a:p>
          <a:p>
            <a:pPr marL="457200" indent="-457200">
              <a:lnSpc>
                <a:spcPts val="3600"/>
              </a:lnSpc>
              <a:buBlip>
                <a:blip r:embed="rId3"/>
              </a:buBlip>
              <a:defRPr/>
            </a:pPr>
            <a:r>
              <a:rPr lang="zh-TW" altLang="zh-TW" sz="2800" b="1" dirty="0">
                <a:latin typeface="+mn-lt"/>
                <a:ea typeface="微軟正黑體" pitchFamily="34" charset="-120"/>
              </a:rPr>
              <a:t>學校應依核定計畫，分別將第一</a:t>
            </a:r>
            <a:r>
              <a:rPr lang="zh-TW" altLang="en-US" sz="2800" b="1" dirty="0">
                <a:latin typeface="+mn-lt"/>
                <a:ea typeface="微軟正黑體" pitchFamily="34" charset="-120"/>
              </a:rPr>
              <a:t>學</a:t>
            </a:r>
            <a:r>
              <a:rPr lang="zh-TW" altLang="zh-TW" sz="2800" b="1" dirty="0">
                <a:latin typeface="+mn-lt"/>
                <a:ea typeface="微軟正黑體" pitchFamily="34" charset="-120"/>
              </a:rPr>
              <a:t>期補助款於當年十二月三十一日前、第二</a:t>
            </a:r>
            <a:r>
              <a:rPr lang="zh-TW" altLang="en-US" sz="2800" b="1" dirty="0">
                <a:latin typeface="+mn-lt"/>
                <a:ea typeface="微軟正黑體" pitchFamily="34" charset="-120"/>
              </a:rPr>
              <a:t>學</a:t>
            </a:r>
            <a:r>
              <a:rPr lang="zh-TW" altLang="zh-TW" sz="2800" b="1" dirty="0">
                <a:latin typeface="+mn-lt"/>
                <a:ea typeface="微軟正黑體" pitchFamily="34" charset="-120"/>
              </a:rPr>
              <a:t>期補助款於次年七月三十一日前執行完畢。</a:t>
            </a:r>
            <a:endParaRPr lang="en-US" altLang="zh-TW" sz="2800" b="1" dirty="0">
              <a:latin typeface="+mn-lt"/>
              <a:ea typeface="微軟正黑體" pitchFamily="34" charset="-120"/>
            </a:endParaRPr>
          </a:p>
        </p:txBody>
      </p:sp>
      <p:pic>
        <p:nvPicPr>
          <p:cNvPr id="14341" name="Picture 8" descr="C:\Documents and Settings\Administrator\桌面\edu.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62463" y="6018213"/>
            <a:ext cx="763587"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矩形 5"/>
          <p:cNvSpPr/>
          <p:nvPr/>
        </p:nvSpPr>
        <p:spPr>
          <a:xfrm>
            <a:off x="251520" y="6365557"/>
            <a:ext cx="4296604" cy="492443"/>
          </a:xfrm>
          <a:prstGeom prst="rect">
            <a:avLst/>
          </a:prstGeom>
          <a:noFill/>
          <a:ln>
            <a:noFill/>
          </a:ln>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kumimoji="0" lang="zh-TW" altLang="zh-TW"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微軟正黑體" pitchFamily="34" charset="-120"/>
                <a:ea typeface="微軟正黑體" pitchFamily="34" charset="-120"/>
              </a:rPr>
              <a:t>教育部國民及學前教育署</a:t>
            </a:r>
            <a:endParaRPr lang="zh-TW" altLang="en-US"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7" name="矩形 6"/>
          <p:cNvSpPr/>
          <p:nvPr/>
        </p:nvSpPr>
        <p:spPr>
          <a:xfrm>
            <a:off x="5076056" y="6365557"/>
            <a:ext cx="4296604" cy="492443"/>
          </a:xfrm>
          <a:prstGeom prst="rect">
            <a:avLst/>
          </a:prstGeom>
          <a:noFill/>
          <a:ln>
            <a:noFill/>
          </a:ln>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kumimoji="0" lang="zh-TW" altLang="zh-TW"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微軟正黑體" pitchFamily="34" charset="-120"/>
                <a:ea typeface="微軟正黑體" pitchFamily="34" charset="-120"/>
              </a:rPr>
              <a:t>教育部國民及學前教育署</a:t>
            </a:r>
            <a:endParaRPr lang="zh-TW" altLang="en-US"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a:spLocks noChangeArrowheads="1"/>
          </p:cNvSpPr>
          <p:nvPr/>
        </p:nvSpPr>
        <p:spPr bwMode="auto">
          <a:xfrm>
            <a:off x="1812925" y="428626"/>
            <a:ext cx="5495925" cy="584200"/>
          </a:xfrm>
          <a:prstGeom prst="rect">
            <a:avLst/>
          </a:prstGeom>
          <a:noFill/>
          <a:ln w="9525">
            <a:noFill/>
            <a:miter lim="800000"/>
            <a:headEnd/>
            <a:tailEnd/>
          </a:ln>
        </p:spPr>
        <p:txBody>
          <a:bodyPr wrap="none">
            <a:spAutoFit/>
          </a:bodyPr>
          <a:lstStyle/>
          <a:p>
            <a:pPr algn="ctr">
              <a:defRPr/>
            </a:pPr>
            <a:r>
              <a:rPr kumimoji="0" lang="zh-TW" altLang="en-US" sz="3200" b="1" dirty="0">
                <a:solidFill>
                  <a:srgbClr val="0000FF"/>
                </a:solidFill>
                <a:latin typeface="+mn-lt"/>
                <a:ea typeface="微軟正黑體" pitchFamily="34" charset="-120"/>
              </a:rPr>
              <a:t>肆、經費核定與結算說明</a:t>
            </a:r>
            <a:r>
              <a:rPr kumimoji="0" lang="en-US" altLang="zh-TW" sz="3200" b="1" dirty="0">
                <a:solidFill>
                  <a:srgbClr val="0000FF"/>
                </a:solidFill>
                <a:ea typeface="微軟正黑體" pitchFamily="34" charset="-120"/>
              </a:rPr>
              <a:t>(</a:t>
            </a:r>
            <a:r>
              <a:rPr kumimoji="0" lang="zh-TW" altLang="en-US" sz="3200" b="1" dirty="0">
                <a:solidFill>
                  <a:srgbClr val="0000FF"/>
                </a:solidFill>
                <a:ea typeface="微軟正黑體" pitchFamily="34" charset="-120"/>
              </a:rPr>
              <a:t>續</a:t>
            </a:r>
            <a:r>
              <a:rPr kumimoji="0" lang="en-US" altLang="zh-TW" sz="3200" b="1" dirty="0">
                <a:solidFill>
                  <a:srgbClr val="0000FF"/>
                </a:solidFill>
                <a:ea typeface="微軟正黑體" pitchFamily="34" charset="-120"/>
              </a:rPr>
              <a:t>)</a:t>
            </a:r>
            <a:r>
              <a:rPr kumimoji="0" lang="zh-TW" altLang="en-US" sz="3200" dirty="0">
                <a:ea typeface="微軟正黑體" pitchFamily="34" charset="-120"/>
              </a:rPr>
              <a:t> </a:t>
            </a:r>
            <a:endParaRPr kumimoji="0" lang="zh-TW" altLang="en-US" sz="3200" b="1" dirty="0">
              <a:solidFill>
                <a:srgbClr val="0000FF"/>
              </a:solidFill>
              <a:latin typeface="+mn-lt"/>
              <a:ea typeface="微軟正黑體" pitchFamily="34" charset="-120"/>
            </a:endParaRPr>
          </a:p>
        </p:txBody>
      </p:sp>
      <p:sp>
        <p:nvSpPr>
          <p:cNvPr id="12306" name="Rectangle 31"/>
          <p:cNvSpPr>
            <a:spLocks noChangeArrowheads="1"/>
          </p:cNvSpPr>
          <p:nvPr/>
        </p:nvSpPr>
        <p:spPr bwMode="auto">
          <a:xfrm>
            <a:off x="468313" y="1187223"/>
            <a:ext cx="8135937" cy="4708981"/>
          </a:xfrm>
          <a:prstGeom prst="rect">
            <a:avLst/>
          </a:prstGeom>
          <a:noFill/>
          <a:ln w="9525">
            <a:noFill/>
            <a:miter lim="800000"/>
            <a:headEnd/>
            <a:tailEnd/>
          </a:ln>
        </p:spPr>
        <p:txBody>
          <a:bodyPr anchor="ctr">
            <a:spAutoFit/>
          </a:bodyPr>
          <a:lstStyle/>
          <a:p>
            <a:pPr marL="457200" indent="-457200">
              <a:lnSpc>
                <a:spcPts val="4000"/>
              </a:lnSpc>
              <a:buBlip>
                <a:blip r:embed="rId3"/>
              </a:buBlip>
              <a:defRPr/>
            </a:pPr>
            <a:r>
              <a:rPr lang="zh-TW" altLang="zh-TW" sz="2600" b="1" dirty="0">
                <a:latin typeface="+mn-lt"/>
                <a:ea typeface="微軟正黑體" pitchFamily="34" charset="-120"/>
              </a:rPr>
              <a:t>國立學校應於每學年度</a:t>
            </a:r>
            <a:r>
              <a:rPr lang="zh-TW" altLang="zh-TW" sz="2600" b="1" dirty="0">
                <a:solidFill>
                  <a:srgbClr val="C00000"/>
                </a:solidFill>
                <a:latin typeface="+mn-lt"/>
                <a:ea typeface="微軟正黑體" pitchFamily="34" charset="-120"/>
              </a:rPr>
              <a:t>執行完畢後</a:t>
            </a:r>
            <a:r>
              <a:rPr lang="en-US" altLang="zh-TW" sz="2600" b="1" dirty="0">
                <a:solidFill>
                  <a:srgbClr val="C00000"/>
                </a:solidFill>
                <a:latin typeface="+mn-lt"/>
                <a:ea typeface="微軟正黑體" pitchFamily="34" charset="-120"/>
              </a:rPr>
              <a:t>1</a:t>
            </a:r>
            <a:r>
              <a:rPr lang="zh-TW" altLang="zh-TW" sz="2600" b="1" dirty="0">
                <a:solidFill>
                  <a:srgbClr val="C00000"/>
                </a:solidFill>
                <a:latin typeface="+mn-lt"/>
                <a:ea typeface="微軟正黑體" pitchFamily="34" charset="-120"/>
              </a:rPr>
              <a:t>個月內</a:t>
            </a:r>
            <a:r>
              <a:rPr lang="zh-TW" altLang="zh-TW" sz="2600" b="1" dirty="0">
                <a:latin typeface="+mn-lt"/>
                <a:ea typeface="微軟正黑體" pitchFamily="34" charset="-120"/>
              </a:rPr>
              <a:t>，檢附執行成果報告表及本署補助經費收支結算表，函報本署辦理核結</a:t>
            </a:r>
            <a:r>
              <a:rPr lang="zh-TW" altLang="en-US" sz="2600" b="1" dirty="0">
                <a:latin typeface="+mn-lt"/>
                <a:ea typeface="微軟正黑體" pitchFamily="34" charset="-120"/>
              </a:rPr>
              <a:t>。</a:t>
            </a:r>
            <a:endParaRPr lang="en-US" altLang="zh-TW" sz="2600" b="1" dirty="0">
              <a:latin typeface="+mn-lt"/>
              <a:ea typeface="微軟正黑體" pitchFamily="34" charset="-120"/>
            </a:endParaRPr>
          </a:p>
          <a:p>
            <a:pPr marL="457200" indent="-457200">
              <a:lnSpc>
                <a:spcPts val="4000"/>
              </a:lnSpc>
              <a:buBlip>
                <a:blip r:embed="rId3"/>
              </a:buBlip>
              <a:defRPr/>
            </a:pPr>
            <a:r>
              <a:rPr lang="zh-TW" altLang="zh-TW" sz="2600" b="1" dirty="0">
                <a:solidFill>
                  <a:srgbClr val="0000FF"/>
                </a:solidFill>
                <a:latin typeface="+mn-lt"/>
                <a:ea typeface="微軟正黑體" pitchFamily="34" charset="-120"/>
              </a:rPr>
              <a:t>直轄市、縣（市）政府主管之學校，於前述時限內，檢附相關文件，由各該主管教育行政機關核轉本署辦理核結。所有原始支出憑證由各學校留存備查。 </a:t>
            </a:r>
          </a:p>
          <a:p>
            <a:pPr marL="457200" indent="-457200">
              <a:lnSpc>
                <a:spcPts val="4000"/>
              </a:lnSpc>
              <a:buBlip>
                <a:blip r:embed="rId3"/>
              </a:buBlip>
              <a:defRPr/>
            </a:pPr>
            <a:r>
              <a:rPr lang="zh-TW" altLang="zh-TW" sz="2600" b="1" dirty="0">
                <a:latin typeface="+mn-lt"/>
                <a:ea typeface="微軟正黑體" pitchFamily="34" charset="-120"/>
              </a:rPr>
              <a:t>本計畫補助經費結餘款應全數繳回，本署得依學校年度辦理成效，作為下年度核定辦理之參據。</a:t>
            </a:r>
          </a:p>
          <a:p>
            <a:pPr marL="457200" indent="-457200">
              <a:lnSpc>
                <a:spcPts val="4000"/>
              </a:lnSpc>
              <a:buBlip>
                <a:blip r:embed="rId3"/>
              </a:buBlip>
              <a:defRPr/>
            </a:pPr>
            <a:r>
              <a:rPr lang="zh-TW" altLang="zh-TW" sz="2600" b="1" dirty="0">
                <a:solidFill>
                  <a:srgbClr val="0000FF"/>
                </a:solidFill>
                <a:latin typeface="+mn-lt"/>
                <a:ea typeface="微軟正黑體" pitchFamily="34" charset="-120"/>
              </a:rPr>
              <a:t>本署得視需要瞭解學校執行績效。</a:t>
            </a:r>
            <a:endParaRPr lang="en-US" altLang="zh-TW" sz="2600" b="1" dirty="0">
              <a:solidFill>
                <a:srgbClr val="0000FF"/>
              </a:solidFill>
              <a:latin typeface="+mn-lt"/>
              <a:ea typeface="微軟正黑體" pitchFamily="34" charset="-120"/>
            </a:endParaRPr>
          </a:p>
        </p:txBody>
      </p:sp>
      <p:pic>
        <p:nvPicPr>
          <p:cNvPr id="15365" name="Picture 8" descr="C:\Documents and Settings\Administrator\桌面\edu.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62463" y="6018213"/>
            <a:ext cx="763587"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矩形 5"/>
          <p:cNvSpPr/>
          <p:nvPr/>
        </p:nvSpPr>
        <p:spPr>
          <a:xfrm>
            <a:off x="251520" y="6365557"/>
            <a:ext cx="4296604" cy="492443"/>
          </a:xfrm>
          <a:prstGeom prst="rect">
            <a:avLst/>
          </a:prstGeom>
          <a:noFill/>
          <a:ln>
            <a:noFill/>
          </a:ln>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kumimoji="0" lang="zh-TW" altLang="zh-TW"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微軟正黑體" pitchFamily="34" charset="-120"/>
                <a:ea typeface="微軟正黑體" pitchFamily="34" charset="-120"/>
              </a:rPr>
              <a:t>教育部國民及學前教育署</a:t>
            </a:r>
            <a:endParaRPr lang="zh-TW" altLang="en-US"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7" name="矩形 6"/>
          <p:cNvSpPr/>
          <p:nvPr/>
        </p:nvSpPr>
        <p:spPr>
          <a:xfrm>
            <a:off x="5076056" y="6365557"/>
            <a:ext cx="4296604" cy="492443"/>
          </a:xfrm>
          <a:prstGeom prst="rect">
            <a:avLst/>
          </a:prstGeom>
          <a:noFill/>
          <a:ln>
            <a:noFill/>
          </a:ln>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kumimoji="0" lang="zh-TW" altLang="zh-TW"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微軟正黑體" pitchFamily="34" charset="-120"/>
                <a:ea typeface="微軟正黑體" pitchFamily="34" charset="-120"/>
              </a:rPr>
              <a:t>教育部國民及學前教育署</a:t>
            </a:r>
            <a:endParaRPr lang="zh-TW" altLang="en-US"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 xmlns:a16="http://schemas.microsoft.com/office/drawing/2014/main" id="{FBD0A65F-9D7D-418D-8C72-BEB9AC80C104}"/>
              </a:ext>
            </a:extLst>
          </p:cNvPr>
          <p:cNvSpPr>
            <a:spLocks noChangeArrowheads="1"/>
          </p:cNvSpPr>
          <p:nvPr/>
        </p:nvSpPr>
        <p:spPr bwMode="auto">
          <a:xfrm>
            <a:off x="2827082" y="428626"/>
            <a:ext cx="3467616" cy="584775"/>
          </a:xfrm>
          <a:prstGeom prst="rect">
            <a:avLst/>
          </a:prstGeom>
          <a:noFill/>
          <a:ln w="9525">
            <a:noFill/>
            <a:miter lim="800000"/>
            <a:headEnd/>
            <a:tailEnd/>
          </a:ln>
        </p:spPr>
        <p:txBody>
          <a:bodyPr wrap="none">
            <a:spAutoFit/>
          </a:bodyPr>
          <a:lstStyle/>
          <a:p>
            <a:pPr algn="ctr">
              <a:defRPr/>
            </a:pPr>
            <a:r>
              <a:rPr kumimoji="0" lang="zh-TW" altLang="en-US" sz="3200" b="1" dirty="0">
                <a:solidFill>
                  <a:srgbClr val="0000FF"/>
                </a:solidFill>
                <a:latin typeface="+mn-lt"/>
                <a:ea typeface="微軟正黑體" pitchFamily="34" charset="-120"/>
              </a:rPr>
              <a:t>伍、線上網站使用</a:t>
            </a:r>
          </a:p>
        </p:txBody>
      </p:sp>
      <p:graphicFrame>
        <p:nvGraphicFramePr>
          <p:cNvPr id="3" name="表格 2">
            <a:extLst>
              <a:ext uri="{FF2B5EF4-FFF2-40B4-BE49-F238E27FC236}">
                <a16:creationId xmlns="" xmlns:a16="http://schemas.microsoft.com/office/drawing/2014/main" id="{8ACAA61C-5D52-4F8C-B57C-5F2F9E602F3C}"/>
              </a:ext>
            </a:extLst>
          </p:cNvPr>
          <p:cNvGraphicFramePr>
            <a:graphicFrameLocks noGrp="1"/>
          </p:cNvGraphicFramePr>
          <p:nvPr>
            <p:extLst>
              <p:ext uri="{D42A27DB-BD31-4B8C-83A1-F6EECF244321}">
                <p14:modId xmlns:p14="http://schemas.microsoft.com/office/powerpoint/2010/main" val="687316029"/>
              </p:ext>
            </p:extLst>
          </p:nvPr>
        </p:nvGraphicFramePr>
        <p:xfrm>
          <a:off x="457200" y="2269376"/>
          <a:ext cx="8058151" cy="2696976"/>
        </p:xfrm>
        <a:graphic>
          <a:graphicData uri="http://schemas.openxmlformats.org/drawingml/2006/table">
            <a:tbl>
              <a:tblPr firstRow="1" bandRow="1">
                <a:tableStyleId>{16D9F66E-5EB9-4882-86FB-DCBF35E3C3E4}</a:tableStyleId>
              </a:tblPr>
              <a:tblGrid>
                <a:gridCol w="2242592">
                  <a:extLst>
                    <a:ext uri="{9D8B030D-6E8A-4147-A177-3AD203B41FA5}">
                      <a16:colId xmlns="" xmlns:a16="http://schemas.microsoft.com/office/drawing/2014/main" val="3576613827"/>
                    </a:ext>
                  </a:extLst>
                </a:gridCol>
                <a:gridCol w="3312368">
                  <a:extLst>
                    <a:ext uri="{9D8B030D-6E8A-4147-A177-3AD203B41FA5}">
                      <a16:colId xmlns="" xmlns:a16="http://schemas.microsoft.com/office/drawing/2014/main" val="498379216"/>
                    </a:ext>
                  </a:extLst>
                </a:gridCol>
                <a:gridCol w="1296144">
                  <a:extLst>
                    <a:ext uri="{9D8B030D-6E8A-4147-A177-3AD203B41FA5}">
                      <a16:colId xmlns="" xmlns:a16="http://schemas.microsoft.com/office/drawing/2014/main" val="3703177442"/>
                    </a:ext>
                  </a:extLst>
                </a:gridCol>
                <a:gridCol w="1207047">
                  <a:extLst>
                    <a:ext uri="{9D8B030D-6E8A-4147-A177-3AD203B41FA5}">
                      <a16:colId xmlns="" xmlns:a16="http://schemas.microsoft.com/office/drawing/2014/main" val="2408631355"/>
                    </a:ext>
                  </a:extLst>
                </a:gridCol>
              </a:tblGrid>
              <a:tr h="288703">
                <a:tc>
                  <a:txBody>
                    <a:bodyPr/>
                    <a:lstStyle/>
                    <a:p>
                      <a:pPr algn="ctr"/>
                      <a:r>
                        <a:rPr lang="zh-TW" altLang="en-US" dirty="0">
                          <a:latin typeface="微軟正黑體" panose="020B0604030504040204" pitchFamily="34" charset="-120"/>
                          <a:ea typeface="微軟正黑體" panose="020B0604030504040204" pitchFamily="34" charset="-120"/>
                        </a:rPr>
                        <a:t>學校</a:t>
                      </a:r>
                    </a:p>
                  </a:txBody>
                  <a:tcPr/>
                </a:tc>
                <a:tc>
                  <a:txBody>
                    <a:bodyPr/>
                    <a:lstStyle/>
                    <a:p>
                      <a:pPr algn="ctr"/>
                      <a:r>
                        <a:rPr lang="zh-TW" altLang="en-US" dirty="0">
                          <a:latin typeface="微軟正黑體" panose="020B0604030504040204" pitchFamily="34" charset="-120"/>
                          <a:ea typeface="微軟正黑體" panose="020B0604030504040204" pitchFamily="34" charset="-120"/>
                        </a:rPr>
                        <a:t>地方政府</a:t>
                      </a:r>
                    </a:p>
                  </a:txBody>
                  <a:tcPr/>
                </a:tc>
                <a:tc>
                  <a:txBody>
                    <a:bodyPr/>
                    <a:lstStyle/>
                    <a:p>
                      <a:pPr algn="ctr"/>
                      <a:r>
                        <a:rPr lang="zh-TW" altLang="en-US" dirty="0">
                          <a:latin typeface="微軟正黑體" panose="020B0604030504040204" pitchFamily="34" charset="-120"/>
                          <a:ea typeface="微軟正黑體" panose="020B0604030504040204" pitchFamily="34" charset="-120"/>
                        </a:rPr>
                        <a:t>專案團隊</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a:latin typeface="微軟正黑體" panose="020B0604030504040204" pitchFamily="34" charset="-120"/>
                          <a:ea typeface="微軟正黑體" panose="020B0604030504040204" pitchFamily="34" charset="-120"/>
                        </a:rPr>
                        <a:t>教育部</a:t>
                      </a:r>
                    </a:p>
                  </a:txBody>
                  <a:tcPr/>
                </a:tc>
                <a:extLst>
                  <a:ext uri="{0D108BD9-81ED-4DB2-BD59-A6C34878D82A}">
                    <a16:rowId xmlns="" xmlns:a16="http://schemas.microsoft.com/office/drawing/2014/main" val="3748175297"/>
                  </a:ext>
                </a:extLst>
              </a:tr>
              <a:tr h="314473">
                <a:tc>
                  <a:txBody>
                    <a:bodyPr/>
                    <a:lstStyle/>
                    <a:p>
                      <a:pPr algn="ctr"/>
                      <a:r>
                        <a:rPr lang="zh-TW" altLang="en-US" dirty="0">
                          <a:latin typeface="微軟正黑體" panose="020B0604030504040204" pitchFamily="34" charset="-120"/>
                          <a:ea typeface="微軟正黑體" panose="020B0604030504040204" pitchFamily="34" charset="-120"/>
                        </a:rPr>
                        <a:t>申請期間</a:t>
                      </a:r>
                    </a:p>
                  </a:txBody>
                  <a:tcPr/>
                </a:tc>
                <a:tc>
                  <a:txBody>
                    <a:bodyPr/>
                    <a:lstStyle/>
                    <a:p>
                      <a:pPr algn="ctr"/>
                      <a:r>
                        <a:rPr lang="zh-TW" altLang="en-US" dirty="0">
                          <a:latin typeface="微軟正黑體" panose="020B0604030504040204" pitchFamily="34" charset="-120"/>
                          <a:ea typeface="微軟正黑體" panose="020B0604030504040204" pitchFamily="34" charset="-120"/>
                        </a:rPr>
                        <a:t>初審期間</a:t>
                      </a:r>
                    </a:p>
                  </a:txBody>
                  <a:tcPr/>
                </a:tc>
                <a:tc gridSpan="2">
                  <a:txBody>
                    <a:bodyPr/>
                    <a:lstStyle/>
                    <a:p>
                      <a:pPr algn="ctr"/>
                      <a:r>
                        <a:rPr lang="zh-TW" altLang="en-US" dirty="0">
                          <a:latin typeface="微軟正黑體" panose="020B0604030504040204" pitchFamily="34" charset="-120"/>
                          <a:ea typeface="微軟正黑體" panose="020B0604030504040204" pitchFamily="34" charset="-120"/>
                        </a:rPr>
                        <a:t>審核期間</a:t>
                      </a:r>
                    </a:p>
                  </a:txBody>
                  <a:tcPr/>
                </a:tc>
                <a:tc hMerge="1">
                  <a:txBody>
                    <a:bodyPr/>
                    <a:lstStyle/>
                    <a:p>
                      <a:endParaRPr lang="zh-TW" altLang="en-US"/>
                    </a:p>
                  </a:txBody>
                  <a:tcPr/>
                </a:tc>
                <a:extLst>
                  <a:ext uri="{0D108BD9-81ED-4DB2-BD59-A6C34878D82A}">
                    <a16:rowId xmlns="" xmlns:a16="http://schemas.microsoft.com/office/drawing/2014/main" val="3528213377"/>
                  </a:ext>
                </a:extLst>
              </a:tr>
              <a:tr h="1965456">
                <a:tc>
                  <a:txBody>
                    <a:bodyPr/>
                    <a:lstStyle/>
                    <a:p>
                      <a:pPr marL="342900" indent="-342900" algn="l">
                        <a:buFont typeface="Wingdings" panose="05000000000000000000" pitchFamily="2" charset="2"/>
                        <a:buAutoNum type="circleNumWdWhitePlain"/>
                      </a:pPr>
                      <a:r>
                        <a:rPr lang="zh-TW" altLang="en-US" sz="1600" dirty="0">
                          <a:latin typeface="微軟正黑體" panose="020B0604030504040204" pitchFamily="34" charset="-120"/>
                          <a:ea typeface="微軟正黑體" panose="020B0604030504040204" pitchFamily="34" charset="-120"/>
                        </a:rPr>
                        <a:t>完成系統填報</a:t>
                      </a:r>
                      <a:endParaRPr lang="en-US" altLang="zh-TW" sz="1600" dirty="0">
                        <a:latin typeface="微軟正黑體" panose="020B0604030504040204" pitchFamily="34" charset="-120"/>
                        <a:ea typeface="微軟正黑體" panose="020B0604030504040204" pitchFamily="34" charset="-120"/>
                      </a:endParaRPr>
                    </a:p>
                    <a:p>
                      <a:pPr marL="342900" indent="-342900" algn="l">
                        <a:buFont typeface="Wingdings" panose="05000000000000000000" pitchFamily="2" charset="2"/>
                        <a:buAutoNum type="circleNumWdWhitePlain"/>
                      </a:pPr>
                      <a:endParaRPr lang="en-US" altLang="zh-TW" sz="1600" dirty="0">
                        <a:latin typeface="微軟正黑體" panose="020B0604030504040204" pitchFamily="34" charset="-120"/>
                        <a:ea typeface="微軟正黑體" panose="020B0604030504040204" pitchFamily="34" charset="-120"/>
                      </a:endParaRPr>
                    </a:p>
                    <a:p>
                      <a:pPr marL="342900" indent="-342900" algn="l">
                        <a:buFont typeface="Wingdings" panose="05000000000000000000" pitchFamily="2" charset="2"/>
                        <a:buAutoNum type="circleNumWdWhitePlain"/>
                      </a:pPr>
                      <a:r>
                        <a:rPr lang="zh-TW" altLang="en-US" sz="1600" dirty="0">
                          <a:latin typeface="微軟正黑體" panose="020B0604030504040204" pitchFamily="34" charset="-120"/>
                          <a:ea typeface="微軟正黑體" panose="020B0604030504040204" pitchFamily="34" charset="-120"/>
                        </a:rPr>
                        <a:t>上傳申請表件</a:t>
                      </a:r>
                    </a:p>
                  </a:txBody>
                  <a:tcPr/>
                </a:tc>
                <a:tc>
                  <a:txBody>
                    <a:bodyPr/>
                    <a:lstStyle/>
                    <a:p>
                      <a:pPr marL="342900" indent="-342900" algn="l">
                        <a:buFont typeface="Wingdings" panose="05000000000000000000" pitchFamily="2" charset="2"/>
                        <a:buAutoNum type="circleNumWdWhitePlain"/>
                      </a:pPr>
                      <a:r>
                        <a:rPr lang="zh-TW" altLang="en-US" sz="1600" dirty="0">
                          <a:latin typeface="微軟正黑體" panose="020B0604030504040204" pitchFamily="34" charset="-120"/>
                          <a:ea typeface="微軟正黑體" panose="020B0604030504040204" pitchFamily="34" charset="-120"/>
                        </a:rPr>
                        <a:t>學校不可修改計畫內容</a:t>
                      </a:r>
                      <a:endParaRPr lang="en-US" altLang="zh-TW" sz="1600" dirty="0">
                        <a:latin typeface="微軟正黑體" panose="020B0604030504040204" pitchFamily="34" charset="-120"/>
                        <a:ea typeface="微軟正黑體" panose="020B0604030504040204" pitchFamily="34" charset="-120"/>
                      </a:endParaRPr>
                    </a:p>
                    <a:p>
                      <a:pPr marL="342900" indent="-342900" algn="l">
                        <a:buFont typeface="Wingdings" panose="05000000000000000000" pitchFamily="2" charset="2"/>
                        <a:buAutoNum type="circleNumWdWhitePlain"/>
                      </a:pPr>
                      <a:endParaRPr lang="en-US" altLang="zh-TW" sz="1600" dirty="0">
                        <a:latin typeface="微軟正黑體" panose="020B0604030504040204" pitchFamily="34" charset="-120"/>
                        <a:ea typeface="微軟正黑體" panose="020B0604030504040204" pitchFamily="34" charset="-120"/>
                      </a:endParaRPr>
                    </a:p>
                    <a:p>
                      <a:pPr marL="342900" indent="-342900" algn="l">
                        <a:buFont typeface="Wingdings" panose="05000000000000000000" pitchFamily="2" charset="2"/>
                        <a:buAutoNum type="circleNumWdWhitePlain"/>
                      </a:pPr>
                      <a:r>
                        <a:rPr lang="zh-TW" altLang="en-US" sz="1600" dirty="0">
                          <a:latin typeface="微軟正黑體" panose="020B0604030504040204" pitchFamily="34" charset="-120"/>
                          <a:ea typeface="微軟正黑體" panose="020B0604030504040204" pitchFamily="34" charset="-120"/>
                        </a:rPr>
                        <a:t>初審結果送出後不可再次修改</a:t>
                      </a:r>
                    </a:p>
                  </a:txBody>
                  <a:tcPr>
                    <a:lnBlToTr w="12700" cap="flat" cmpd="sng" algn="ctr">
                      <a:noFill/>
                      <a:prstDash val="solid"/>
                      <a:round/>
                      <a:headEnd type="none" w="med" len="med"/>
                      <a:tailEnd type="none" w="med" len="med"/>
                    </a:lnBlToTr>
                  </a:tcPr>
                </a:tc>
                <a:tc gridSpan="2">
                  <a:txBody>
                    <a:bodyPr/>
                    <a:lstStyle/>
                    <a:p>
                      <a:pPr marL="342900" indent="-342900" algn="l" defTabSz="914400" rtl="0" eaLnBrk="1" latinLnBrk="0" hangingPunct="1">
                        <a:buFont typeface="Wingdings" panose="05000000000000000000" pitchFamily="2" charset="2"/>
                        <a:buAutoNum type="circleNumWdWhitePlain"/>
                      </a:pPr>
                      <a:r>
                        <a:rPr lang="zh-TW" altLang="en-US" sz="1600" kern="1200" dirty="0">
                          <a:solidFill>
                            <a:schemeClr val="dk1"/>
                          </a:solidFill>
                          <a:latin typeface="微軟正黑體" panose="020B0604030504040204" pitchFamily="34" charset="-120"/>
                          <a:ea typeface="微軟正黑體" panose="020B0604030504040204" pitchFamily="34" charset="-120"/>
                          <a:cs typeface="+mn-cs"/>
                        </a:rPr>
                        <a:t>教育部上傳核定結果後點選公布，系統即會顯示學校核定金額</a:t>
                      </a:r>
                    </a:p>
                  </a:txBody>
                  <a:tcPr/>
                </a:tc>
                <a:tc hMerge="1">
                  <a:txBody>
                    <a:bodyPr/>
                    <a:lstStyle/>
                    <a:p>
                      <a:endParaRPr lang="zh-TW" altLang="en-US"/>
                    </a:p>
                  </a:txBody>
                  <a:tcPr/>
                </a:tc>
                <a:extLst>
                  <a:ext uri="{0D108BD9-81ED-4DB2-BD59-A6C34878D82A}">
                    <a16:rowId xmlns="" xmlns:a16="http://schemas.microsoft.com/office/drawing/2014/main" val="4045005754"/>
                  </a:ext>
                </a:extLst>
              </a:tr>
            </a:tbl>
          </a:graphicData>
        </a:graphic>
      </p:graphicFrame>
      <p:sp>
        <p:nvSpPr>
          <p:cNvPr id="4" name="文字方塊 3">
            <a:extLst>
              <a:ext uri="{FF2B5EF4-FFF2-40B4-BE49-F238E27FC236}">
                <a16:creationId xmlns="" xmlns:a16="http://schemas.microsoft.com/office/drawing/2014/main" id="{2719F30B-2C70-4D55-9FAD-9B376EFBA4F4}"/>
              </a:ext>
            </a:extLst>
          </p:cNvPr>
          <p:cNvSpPr txBox="1"/>
          <p:nvPr/>
        </p:nvSpPr>
        <p:spPr>
          <a:xfrm>
            <a:off x="539552" y="1300713"/>
            <a:ext cx="7635167" cy="954107"/>
          </a:xfrm>
          <a:prstGeom prst="rect">
            <a:avLst/>
          </a:prstGeom>
          <a:noFill/>
        </p:spPr>
        <p:txBody>
          <a:bodyPr wrap="none" rtlCol="0">
            <a:spAutoFit/>
          </a:bodyPr>
          <a:lstStyle/>
          <a:p>
            <a:r>
              <a:rPr lang="zh-TW" altLang="en-US" sz="2800" b="1" dirty="0">
                <a:latin typeface="微軟正黑體" panose="020B0604030504040204" pitchFamily="34" charset="-120"/>
                <a:ea typeface="微軟正黑體" panose="020B0604030504040204" pitchFamily="34" charset="-120"/>
              </a:rPr>
              <a:t>線上網站網址：</a:t>
            </a:r>
            <a:r>
              <a:rPr lang="en-US" altLang="zh-TW" sz="2800" b="1" dirty="0">
                <a:latin typeface="微軟正黑體" panose="020B0604030504040204" pitchFamily="34" charset="-120"/>
                <a:ea typeface="微軟正黑體" panose="020B0604030504040204" pitchFamily="34" charset="-120"/>
              </a:rPr>
              <a:t> http://sca.ntcu.edu.tw/SCA/</a:t>
            </a:r>
          </a:p>
          <a:p>
            <a:r>
              <a:rPr lang="zh-TW" altLang="en-US" sz="2800" b="1" dirty="0">
                <a:latin typeface="微軟正黑體" panose="020B0604030504040204" pitchFamily="34" charset="-120"/>
                <a:ea typeface="微軟正黑體" panose="020B0604030504040204" pitchFamily="34" charset="-120"/>
              </a:rPr>
              <a:t>計畫申請流程：</a:t>
            </a:r>
          </a:p>
        </p:txBody>
      </p:sp>
      <p:pic>
        <p:nvPicPr>
          <p:cNvPr id="5" name="Picture 8" descr="C:\Documents and Settings\Administrator\桌面\edu.png">
            <a:extLst>
              <a:ext uri="{FF2B5EF4-FFF2-40B4-BE49-F238E27FC236}">
                <a16:creationId xmlns="" xmlns:a16="http://schemas.microsoft.com/office/drawing/2014/main" id="{2282A296-B9A0-4774-B04A-14219EF86F5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62463" y="6018213"/>
            <a:ext cx="763587"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矩形 5">
            <a:extLst>
              <a:ext uri="{FF2B5EF4-FFF2-40B4-BE49-F238E27FC236}">
                <a16:creationId xmlns="" xmlns:a16="http://schemas.microsoft.com/office/drawing/2014/main" id="{70616518-8B38-4189-ADD9-2C668E9EC1D0}"/>
              </a:ext>
            </a:extLst>
          </p:cNvPr>
          <p:cNvSpPr/>
          <p:nvPr/>
        </p:nvSpPr>
        <p:spPr>
          <a:xfrm>
            <a:off x="251520" y="6365557"/>
            <a:ext cx="4296604" cy="492443"/>
          </a:xfrm>
          <a:prstGeom prst="rect">
            <a:avLst/>
          </a:prstGeom>
          <a:noFill/>
          <a:ln>
            <a:noFill/>
          </a:ln>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kumimoji="0" lang="zh-TW" altLang="zh-TW"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微軟正黑體" pitchFamily="34" charset="-120"/>
                <a:ea typeface="微軟正黑體" pitchFamily="34" charset="-120"/>
              </a:rPr>
              <a:t>教育部國民及學前教育署</a:t>
            </a:r>
            <a:endParaRPr lang="zh-TW" altLang="en-US"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7" name="矩形 6">
            <a:extLst>
              <a:ext uri="{FF2B5EF4-FFF2-40B4-BE49-F238E27FC236}">
                <a16:creationId xmlns="" xmlns:a16="http://schemas.microsoft.com/office/drawing/2014/main" id="{EB2DB4E4-7805-49BD-842A-9BBEFC291358}"/>
              </a:ext>
            </a:extLst>
          </p:cNvPr>
          <p:cNvSpPr/>
          <p:nvPr/>
        </p:nvSpPr>
        <p:spPr>
          <a:xfrm>
            <a:off x="5076056" y="6365557"/>
            <a:ext cx="4296604" cy="492443"/>
          </a:xfrm>
          <a:prstGeom prst="rect">
            <a:avLst/>
          </a:prstGeom>
          <a:noFill/>
          <a:ln>
            <a:noFill/>
          </a:ln>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kumimoji="0" lang="zh-TW" altLang="zh-TW"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微軟正黑體" pitchFamily="34" charset="-120"/>
                <a:ea typeface="微軟正黑體" pitchFamily="34" charset="-120"/>
              </a:rPr>
              <a:t>教育部國民及學前教育署</a:t>
            </a:r>
            <a:endParaRPr lang="zh-TW" altLang="en-US"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pic>
        <p:nvPicPr>
          <p:cNvPr id="9" name="圖形 8" descr="花">
            <a:hlinkClick r:id="rId3"/>
            <a:extLst>
              <a:ext uri="{FF2B5EF4-FFF2-40B4-BE49-F238E27FC236}">
                <a16:creationId xmlns="" xmlns:a16="http://schemas.microsoft.com/office/drawing/2014/main" id="{6F91957D-43FD-4F90-9B47-9E0E1E2EDAC2}"/>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7717519" y="242657"/>
            <a:ext cx="914400" cy="914400"/>
          </a:xfrm>
          <a:prstGeom prst="rect">
            <a:avLst/>
          </a:prstGeom>
        </p:spPr>
      </p:pic>
    </p:spTree>
    <p:extLst>
      <p:ext uri="{BB962C8B-B14F-4D97-AF65-F5344CB8AC3E}">
        <p14:creationId xmlns:p14="http://schemas.microsoft.com/office/powerpoint/2010/main" val="13603249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a:spLocks noChangeArrowheads="1"/>
          </p:cNvSpPr>
          <p:nvPr/>
        </p:nvSpPr>
        <p:spPr bwMode="auto">
          <a:xfrm>
            <a:off x="2400358" y="466725"/>
            <a:ext cx="3467616" cy="584775"/>
          </a:xfrm>
          <a:prstGeom prst="rect">
            <a:avLst/>
          </a:prstGeom>
          <a:noFill/>
          <a:ln w="9525">
            <a:noFill/>
            <a:miter lim="800000"/>
            <a:headEnd/>
            <a:tailEnd/>
          </a:ln>
        </p:spPr>
        <p:txBody>
          <a:bodyPr wrap="none">
            <a:spAutoFit/>
          </a:bodyPr>
          <a:lstStyle/>
          <a:p>
            <a:pPr algn="ctr">
              <a:defRPr/>
            </a:pPr>
            <a:r>
              <a:rPr kumimoji="0" lang="zh-TW" altLang="en-US" sz="3200" b="1" dirty="0">
                <a:solidFill>
                  <a:srgbClr val="0000FF"/>
                </a:solidFill>
                <a:latin typeface="+mn-lt"/>
                <a:ea typeface="微軟正黑體" pitchFamily="34" charset="-120"/>
              </a:rPr>
              <a:t>陸、其他注意事項</a:t>
            </a:r>
          </a:p>
        </p:txBody>
      </p:sp>
      <p:sp>
        <p:nvSpPr>
          <p:cNvPr id="12306" name="Rectangle 31"/>
          <p:cNvSpPr>
            <a:spLocks noChangeArrowheads="1"/>
          </p:cNvSpPr>
          <p:nvPr/>
        </p:nvSpPr>
        <p:spPr bwMode="auto">
          <a:xfrm>
            <a:off x="468312" y="1537939"/>
            <a:ext cx="8424167" cy="3486980"/>
          </a:xfrm>
          <a:prstGeom prst="rect">
            <a:avLst/>
          </a:prstGeom>
          <a:noFill/>
          <a:ln w="9525">
            <a:noFill/>
            <a:miter lim="800000"/>
            <a:headEnd/>
            <a:tailEnd/>
          </a:ln>
        </p:spPr>
        <p:txBody>
          <a:bodyPr wrap="square" anchor="ctr">
            <a:spAutoFit/>
          </a:bodyPr>
          <a:lstStyle/>
          <a:p>
            <a:pPr marL="457200" indent="-457200">
              <a:lnSpc>
                <a:spcPts val="4500"/>
              </a:lnSpc>
              <a:buBlip>
                <a:blip r:embed="rId3"/>
              </a:buBlip>
              <a:defRPr/>
            </a:pPr>
            <a:r>
              <a:rPr lang="zh-TW" altLang="zh-TW" sz="2600" b="1" dirty="0">
                <a:latin typeface="+mn-lt"/>
                <a:ea typeface="微軟正黑體" pitchFamily="34" charset="-120"/>
              </a:rPr>
              <a:t>受補助學校若採用租賃交通車方式者，依</a:t>
            </a:r>
            <a:r>
              <a:rPr lang="zh-TW" altLang="zh-TW" sz="2600" b="1" u="sng" dirty="0">
                <a:latin typeface="+mn-lt"/>
                <a:ea typeface="微軟正黑體" pitchFamily="34" charset="-120"/>
              </a:rPr>
              <a:t>政府採購法</a:t>
            </a:r>
            <a:r>
              <a:rPr lang="zh-TW" altLang="zh-TW" sz="2600" b="1" dirty="0">
                <a:latin typeface="+mn-lt"/>
                <a:ea typeface="微軟正黑體" pitchFamily="34" charset="-120"/>
              </a:rPr>
              <a:t>相關規定辦理採購發包事宜</a:t>
            </a:r>
          </a:p>
          <a:p>
            <a:pPr marL="457200" indent="-457200">
              <a:lnSpc>
                <a:spcPts val="4500"/>
              </a:lnSpc>
              <a:buBlip>
                <a:blip r:embed="rId3"/>
              </a:buBlip>
              <a:defRPr/>
            </a:pPr>
            <a:r>
              <a:rPr lang="zh-TW" altLang="zh-TW" sz="2600" b="1" dirty="0">
                <a:solidFill>
                  <a:srgbClr val="0000FF"/>
                </a:solidFill>
                <a:latin typeface="+mn-lt"/>
                <a:ea typeface="微軟正黑體" pitchFamily="34" charset="-120"/>
              </a:rPr>
              <a:t>學校採用租賃交通車載送者，應準用「學生交通車管理辦法」相關規定辦理</a:t>
            </a:r>
          </a:p>
          <a:p>
            <a:pPr marL="457200" indent="-457200">
              <a:lnSpc>
                <a:spcPts val="4500"/>
              </a:lnSpc>
              <a:buBlip>
                <a:blip r:embed="rId3"/>
              </a:buBlip>
              <a:defRPr/>
            </a:pPr>
            <a:r>
              <a:rPr lang="zh-TW" altLang="zh-TW" sz="2600" b="1" dirty="0">
                <a:latin typeface="+mn-lt"/>
                <a:ea typeface="微軟正黑體" pitchFamily="34" charset="-120"/>
              </a:rPr>
              <a:t>應專款專用</a:t>
            </a:r>
            <a:r>
              <a:rPr lang="zh-TW" altLang="en-US" sz="2600" b="1" dirty="0">
                <a:latin typeface="+mn-lt"/>
                <a:ea typeface="微軟正黑體" pitchFamily="34" charset="-120"/>
              </a:rPr>
              <a:t>，</a:t>
            </a:r>
            <a:r>
              <a:rPr lang="zh-TW" altLang="zh-TW" sz="2600" b="1" dirty="0">
                <a:latin typeface="+mn-lt"/>
                <a:ea typeface="微軟正黑體" pitchFamily="34" charset="-120"/>
              </a:rPr>
              <a:t>不得移作他用；如有不實者，補助款應予以追繳，且其衍生之相關責任，由各校自行負責</a:t>
            </a:r>
            <a:endParaRPr lang="zh-TW" altLang="en-US" sz="2600" b="1" dirty="0">
              <a:latin typeface="+mn-lt"/>
              <a:ea typeface="微軟正黑體" pitchFamily="34" charset="-120"/>
            </a:endParaRPr>
          </a:p>
        </p:txBody>
      </p:sp>
      <p:pic>
        <p:nvPicPr>
          <p:cNvPr id="16389" name="Picture 8" descr="C:\Documents and Settings\Administrator\桌面\edu.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62463" y="6018213"/>
            <a:ext cx="763587"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矩形 5"/>
          <p:cNvSpPr/>
          <p:nvPr/>
        </p:nvSpPr>
        <p:spPr>
          <a:xfrm>
            <a:off x="251520" y="6365557"/>
            <a:ext cx="4296604" cy="492443"/>
          </a:xfrm>
          <a:prstGeom prst="rect">
            <a:avLst/>
          </a:prstGeom>
          <a:noFill/>
          <a:ln>
            <a:noFill/>
          </a:ln>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kumimoji="0" lang="zh-TW" altLang="zh-TW"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微軟正黑體" pitchFamily="34" charset="-120"/>
                <a:ea typeface="微軟正黑體" pitchFamily="34" charset="-120"/>
              </a:rPr>
              <a:t>教育部國民及學前教育署</a:t>
            </a:r>
            <a:endParaRPr lang="zh-TW" altLang="en-US"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7" name="矩形 6"/>
          <p:cNvSpPr/>
          <p:nvPr/>
        </p:nvSpPr>
        <p:spPr>
          <a:xfrm>
            <a:off x="5076056" y="6365557"/>
            <a:ext cx="4296604" cy="492443"/>
          </a:xfrm>
          <a:prstGeom prst="rect">
            <a:avLst/>
          </a:prstGeom>
          <a:noFill/>
          <a:ln>
            <a:noFill/>
          </a:ln>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kumimoji="0" lang="zh-TW" altLang="zh-TW"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微軟正黑體" pitchFamily="34" charset="-120"/>
                <a:ea typeface="微軟正黑體" pitchFamily="34" charset="-120"/>
              </a:rPr>
              <a:t>教育部國民及學前教育署</a:t>
            </a:r>
            <a:endParaRPr lang="zh-TW" altLang="en-US"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a:spLocks noChangeArrowheads="1"/>
          </p:cNvSpPr>
          <p:nvPr/>
        </p:nvSpPr>
        <p:spPr bwMode="auto">
          <a:xfrm>
            <a:off x="2246700" y="836712"/>
            <a:ext cx="4288353" cy="584775"/>
          </a:xfrm>
          <a:prstGeom prst="rect">
            <a:avLst/>
          </a:prstGeom>
          <a:noFill/>
          <a:ln w="9525">
            <a:noFill/>
            <a:miter lim="800000"/>
            <a:headEnd/>
            <a:tailEnd/>
          </a:ln>
        </p:spPr>
        <p:txBody>
          <a:bodyPr wrap="none">
            <a:spAutoFit/>
          </a:bodyPr>
          <a:lstStyle/>
          <a:p>
            <a:pPr algn="ctr" eaLnBrk="1" hangingPunct="1">
              <a:defRPr/>
            </a:pPr>
            <a:r>
              <a:rPr kumimoji="0" lang="zh-TW" altLang="en-US" sz="3200" b="1" dirty="0">
                <a:solidFill>
                  <a:srgbClr val="0000FF"/>
                </a:solidFill>
                <a:latin typeface="+mn-lt"/>
                <a:ea typeface="微軟正黑體" pitchFamily="34" charset="-120"/>
              </a:rPr>
              <a:t>重要事項及期程再提醒</a:t>
            </a:r>
          </a:p>
        </p:txBody>
      </p:sp>
      <p:pic>
        <p:nvPicPr>
          <p:cNvPr id="33796" name="Picture 8" descr="C:\Documents and Settings\Administrator\桌面\edu.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62463" y="6018213"/>
            <a:ext cx="763587"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矩形 5"/>
          <p:cNvSpPr/>
          <p:nvPr/>
        </p:nvSpPr>
        <p:spPr>
          <a:xfrm>
            <a:off x="251520" y="6365557"/>
            <a:ext cx="4296604" cy="492443"/>
          </a:xfrm>
          <a:prstGeom prst="rect">
            <a:avLst/>
          </a:prstGeom>
          <a:noFill/>
          <a:ln>
            <a:noFill/>
          </a:ln>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eaLnBrk="1" hangingPunct="1">
              <a:defRPr/>
            </a:pPr>
            <a:r>
              <a:rPr kumimoji="0" lang="zh-TW" altLang="zh-TW"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微軟正黑體" pitchFamily="34" charset="-120"/>
                <a:ea typeface="微軟正黑體" pitchFamily="34" charset="-120"/>
              </a:rPr>
              <a:t>教育部國民及學前教育署</a:t>
            </a:r>
            <a:endParaRPr lang="zh-TW" altLang="en-US"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Arial" charset="0"/>
              <a:ea typeface="新細明體" charset="-120"/>
            </a:endParaRPr>
          </a:p>
        </p:txBody>
      </p:sp>
      <p:sp>
        <p:nvSpPr>
          <p:cNvPr id="7" name="矩形 6"/>
          <p:cNvSpPr/>
          <p:nvPr/>
        </p:nvSpPr>
        <p:spPr>
          <a:xfrm>
            <a:off x="5076056" y="6365557"/>
            <a:ext cx="4296604" cy="492443"/>
          </a:xfrm>
          <a:prstGeom prst="rect">
            <a:avLst/>
          </a:prstGeom>
          <a:noFill/>
          <a:ln>
            <a:noFill/>
          </a:ln>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eaLnBrk="1" hangingPunct="1">
              <a:defRPr/>
            </a:pPr>
            <a:r>
              <a:rPr kumimoji="0" lang="zh-TW" altLang="zh-TW"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微軟正黑體" pitchFamily="34" charset="-120"/>
                <a:ea typeface="微軟正黑體" pitchFamily="34" charset="-120"/>
              </a:rPr>
              <a:t>教育部國民及學前教育署</a:t>
            </a:r>
            <a:endParaRPr lang="zh-TW" altLang="en-US"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Arial" charset="0"/>
              <a:ea typeface="新細明體" charset="-120"/>
            </a:endParaRPr>
          </a:p>
        </p:txBody>
      </p:sp>
      <p:cxnSp>
        <p:nvCxnSpPr>
          <p:cNvPr id="3" name="直線單箭頭接點 2"/>
          <p:cNvCxnSpPr/>
          <p:nvPr/>
        </p:nvCxnSpPr>
        <p:spPr>
          <a:xfrm>
            <a:off x="323528" y="3140968"/>
            <a:ext cx="8568952"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1" name="七角星形 10"/>
          <p:cNvSpPr/>
          <p:nvPr/>
        </p:nvSpPr>
        <p:spPr>
          <a:xfrm>
            <a:off x="539552" y="2996952"/>
            <a:ext cx="144016" cy="288032"/>
          </a:xfrm>
          <a:prstGeom prst="star7">
            <a:avLst/>
          </a:prstGeom>
          <a:noFill/>
        </p:spPr>
        <p:txBody>
          <a:bodyPr rtlCol="0" anchor="ctr">
            <a:spAutoFit/>
            <a:scene3d>
              <a:camera prst="orthographicFront"/>
              <a:lightRig rig="glow" dir="tl">
                <a:rot lat="0" lon="0" rev="5400000"/>
              </a:lightRig>
            </a:scene3d>
            <a:sp3d contourW="12700">
              <a:bevelT w="25400" h="25400"/>
              <a:contourClr>
                <a:schemeClr val="accent6">
                  <a:shade val="73000"/>
                </a:schemeClr>
              </a:contourClr>
            </a:sp3d>
          </a:bodyPr>
          <a:lstStyle/>
          <a:p>
            <a:pPr algn="ctr"/>
            <a:endParaRPr lang="zh-TW" altLang="en-US" sz="2200" b="1" dirty="0">
              <a:ln w="11430">
                <a:solidFill>
                  <a:srgbClr val="FF6600"/>
                </a:solidFill>
              </a:ln>
              <a:solidFill>
                <a:srgbClr val="FF6600"/>
              </a:solidFill>
              <a:effectLst>
                <a:outerShdw blurRad="80000" dist="40000" dir="5040000" algn="tl">
                  <a:srgbClr val="000000">
                    <a:alpha val="30000"/>
                  </a:srgbClr>
                </a:outerShdw>
              </a:effectLst>
              <a:latin typeface="微軟正黑體" pitchFamily="34" charset="-120"/>
              <a:ea typeface="微軟正黑體" pitchFamily="34" charset="-120"/>
            </a:endParaRPr>
          </a:p>
        </p:txBody>
      </p:sp>
      <p:sp>
        <p:nvSpPr>
          <p:cNvPr id="12" name="五角星形 11"/>
          <p:cNvSpPr/>
          <p:nvPr/>
        </p:nvSpPr>
        <p:spPr>
          <a:xfrm>
            <a:off x="655998" y="2951321"/>
            <a:ext cx="360040" cy="360040"/>
          </a:xfrm>
          <a:prstGeom prst="star5">
            <a:avLst/>
          </a:prstGeom>
          <a:solidFill>
            <a:srgbClr val="C00000"/>
          </a:solidFill>
        </p:spPr>
        <p:txBody>
          <a:bodyPr rtlCol="0" anchor="ctr">
            <a:spAutoFit/>
            <a:scene3d>
              <a:camera prst="orthographicFront"/>
              <a:lightRig rig="glow" dir="tl">
                <a:rot lat="0" lon="0" rev="5400000"/>
              </a:lightRig>
            </a:scene3d>
            <a:sp3d contourW="12700">
              <a:bevelT w="25400" h="25400"/>
              <a:contourClr>
                <a:schemeClr val="accent6">
                  <a:shade val="73000"/>
                </a:schemeClr>
              </a:contourClr>
            </a:sp3d>
          </a:bodyPr>
          <a:lstStyle/>
          <a:p>
            <a:pPr algn="ctr"/>
            <a:endParaRPr lang="zh-TW" altLang="en-US" sz="2200" b="1" dirty="0">
              <a:ln w="11430">
                <a:solidFill>
                  <a:srgbClr val="FF6600"/>
                </a:solidFill>
              </a:ln>
              <a:effectLst>
                <a:outerShdw blurRad="80000" dist="40000" dir="5040000" algn="tl">
                  <a:srgbClr val="000000">
                    <a:alpha val="30000"/>
                  </a:srgbClr>
                </a:outerShdw>
              </a:effectLst>
              <a:latin typeface="微軟正黑體" pitchFamily="34" charset="-120"/>
              <a:ea typeface="微軟正黑體" pitchFamily="34" charset="-120"/>
            </a:endParaRPr>
          </a:p>
        </p:txBody>
      </p:sp>
      <p:sp>
        <p:nvSpPr>
          <p:cNvPr id="15" name="Rectangle 31"/>
          <p:cNvSpPr>
            <a:spLocks noChangeArrowheads="1"/>
          </p:cNvSpPr>
          <p:nvPr/>
        </p:nvSpPr>
        <p:spPr bwMode="auto">
          <a:xfrm>
            <a:off x="182234" y="3532022"/>
            <a:ext cx="1307567" cy="733534"/>
          </a:xfrm>
          <a:prstGeom prst="rect">
            <a:avLst/>
          </a:prstGeom>
          <a:noFill/>
          <a:ln w="9525">
            <a:noFill/>
            <a:miter lim="800000"/>
            <a:headEnd/>
            <a:tailEnd/>
          </a:ln>
        </p:spPr>
        <p:txBody>
          <a:bodyPr wrap="square" anchor="ctr">
            <a:spAutoFit/>
          </a:bodyPr>
          <a:lstStyle/>
          <a:p>
            <a:pPr algn="ctr" eaLnBrk="1" hangingPunct="1">
              <a:lnSpc>
                <a:spcPts val="2500"/>
              </a:lnSpc>
              <a:defRPr/>
            </a:pPr>
            <a:r>
              <a:rPr lang="en-US" altLang="zh-TW" sz="2600" b="1" dirty="0">
                <a:solidFill>
                  <a:srgbClr val="FF0000"/>
                </a:solidFill>
                <a:latin typeface="Arial" charset="0"/>
                <a:ea typeface="微軟正黑體" pitchFamily="34" charset="-120"/>
              </a:rPr>
              <a:t>4/21</a:t>
            </a:r>
          </a:p>
          <a:p>
            <a:pPr algn="ctr" eaLnBrk="1" hangingPunct="1">
              <a:lnSpc>
                <a:spcPts val="2500"/>
              </a:lnSpc>
              <a:defRPr/>
            </a:pPr>
            <a:r>
              <a:rPr lang="zh-TW" altLang="en-US" sz="2600" b="1" dirty="0">
                <a:solidFill>
                  <a:srgbClr val="000000"/>
                </a:solidFill>
                <a:latin typeface="Arial" charset="0"/>
                <a:ea typeface="微軟正黑體" pitchFamily="34" charset="-120"/>
              </a:rPr>
              <a:t>說明會</a:t>
            </a:r>
            <a:endParaRPr lang="en-US" altLang="zh-TW" sz="2600" b="1" dirty="0">
              <a:solidFill>
                <a:srgbClr val="000000"/>
              </a:solidFill>
              <a:latin typeface="+mn-lt"/>
              <a:ea typeface="微軟正黑體" pitchFamily="34" charset="-120"/>
            </a:endParaRPr>
          </a:p>
        </p:txBody>
      </p:sp>
      <p:sp>
        <p:nvSpPr>
          <p:cNvPr id="16" name="五角星形 15"/>
          <p:cNvSpPr/>
          <p:nvPr/>
        </p:nvSpPr>
        <p:spPr>
          <a:xfrm>
            <a:off x="3239851" y="2934236"/>
            <a:ext cx="360040" cy="360040"/>
          </a:xfrm>
          <a:prstGeom prst="star5">
            <a:avLst/>
          </a:prstGeom>
          <a:solidFill>
            <a:srgbClr val="C00000"/>
          </a:solidFill>
        </p:spPr>
        <p:txBody>
          <a:bodyPr rtlCol="0" anchor="ctr">
            <a:spAutoFit/>
            <a:scene3d>
              <a:camera prst="orthographicFront"/>
              <a:lightRig rig="glow" dir="tl">
                <a:rot lat="0" lon="0" rev="5400000"/>
              </a:lightRig>
            </a:scene3d>
            <a:sp3d contourW="12700">
              <a:bevelT w="25400" h="25400"/>
              <a:contourClr>
                <a:schemeClr val="accent6">
                  <a:shade val="73000"/>
                </a:schemeClr>
              </a:contourClr>
            </a:sp3d>
          </a:bodyPr>
          <a:lstStyle/>
          <a:p>
            <a:pPr algn="ctr"/>
            <a:endParaRPr lang="zh-TW" altLang="en-US" sz="2200" b="1" dirty="0">
              <a:ln w="11430">
                <a:solidFill>
                  <a:srgbClr val="FF6600"/>
                </a:solidFill>
              </a:ln>
              <a:effectLst>
                <a:outerShdw blurRad="80000" dist="40000" dir="5040000" algn="tl">
                  <a:srgbClr val="000000">
                    <a:alpha val="30000"/>
                  </a:srgbClr>
                </a:outerShdw>
              </a:effectLst>
              <a:latin typeface="微軟正黑體" pitchFamily="34" charset="-120"/>
              <a:ea typeface="微軟正黑體" pitchFamily="34" charset="-120"/>
            </a:endParaRPr>
          </a:p>
        </p:txBody>
      </p:sp>
      <p:sp>
        <p:nvSpPr>
          <p:cNvPr id="18" name="Rectangle 31"/>
          <p:cNvSpPr>
            <a:spLocks noChangeArrowheads="1"/>
          </p:cNvSpPr>
          <p:nvPr/>
        </p:nvSpPr>
        <p:spPr bwMode="auto">
          <a:xfrm>
            <a:off x="374059" y="2002044"/>
            <a:ext cx="3635852" cy="1374735"/>
          </a:xfrm>
          <a:prstGeom prst="rect">
            <a:avLst/>
          </a:prstGeom>
          <a:noFill/>
          <a:ln w="9525">
            <a:noFill/>
            <a:miter lim="800000"/>
            <a:headEnd/>
            <a:tailEnd/>
          </a:ln>
        </p:spPr>
        <p:txBody>
          <a:bodyPr wrap="square" anchor="ctr">
            <a:spAutoFit/>
          </a:bodyPr>
          <a:lstStyle/>
          <a:p>
            <a:pPr algn="ctr" eaLnBrk="1" hangingPunct="1">
              <a:lnSpc>
                <a:spcPts val="2500"/>
              </a:lnSpc>
              <a:defRPr/>
            </a:pPr>
            <a:r>
              <a:rPr lang="en-US" altLang="zh-TW" sz="2600" b="1" dirty="0">
                <a:solidFill>
                  <a:srgbClr val="FF0000"/>
                </a:solidFill>
                <a:latin typeface="Arial" charset="0"/>
                <a:ea typeface="微軟正黑體" pitchFamily="34" charset="-120"/>
              </a:rPr>
              <a:t>5</a:t>
            </a:r>
            <a:r>
              <a:rPr lang="zh-TW" altLang="en-US" sz="2600" b="1" dirty="0">
                <a:solidFill>
                  <a:srgbClr val="FF0000"/>
                </a:solidFill>
                <a:latin typeface="Arial" charset="0"/>
                <a:ea typeface="微軟正黑體" pitchFamily="34" charset="-120"/>
              </a:rPr>
              <a:t>月</a:t>
            </a:r>
            <a:r>
              <a:rPr lang="zh-TW" altLang="en-US" sz="2600" b="1" dirty="0">
                <a:solidFill>
                  <a:srgbClr val="FF0000"/>
                </a:solidFill>
                <a:ea typeface="微軟正黑體" pitchFamily="34" charset="-120"/>
              </a:rPr>
              <a:t>中旬</a:t>
            </a:r>
            <a:endParaRPr lang="en-US" altLang="zh-TW" sz="2600" b="1" dirty="0">
              <a:solidFill>
                <a:srgbClr val="FF0000"/>
              </a:solidFill>
              <a:latin typeface="Arial" charset="0"/>
              <a:ea typeface="微軟正黑體" pitchFamily="34" charset="-120"/>
            </a:endParaRPr>
          </a:p>
          <a:p>
            <a:pPr algn="ctr" eaLnBrk="1" hangingPunct="1">
              <a:lnSpc>
                <a:spcPts val="2500"/>
              </a:lnSpc>
              <a:defRPr/>
            </a:pPr>
            <a:r>
              <a:rPr lang="en-US" altLang="zh-TW" sz="2000" b="1" dirty="0">
                <a:solidFill>
                  <a:srgbClr val="FF0000"/>
                </a:solidFill>
                <a:latin typeface="Arial" charset="0"/>
                <a:ea typeface="微軟正黑體" pitchFamily="34" charset="-120"/>
              </a:rPr>
              <a:t>(</a:t>
            </a:r>
            <a:r>
              <a:rPr lang="zh-TW" altLang="en-US" sz="2000" b="1" dirty="0">
                <a:solidFill>
                  <a:srgbClr val="FF0000"/>
                </a:solidFill>
                <a:latin typeface="Arial" charset="0"/>
                <a:ea typeface="微軟正黑體" pitchFamily="34" charset="-120"/>
              </a:rPr>
              <a:t>以函文</a:t>
            </a:r>
            <a:r>
              <a:rPr lang="zh-TW" altLang="en-US" sz="2000" b="1" dirty="0">
                <a:solidFill>
                  <a:srgbClr val="FF0000"/>
                </a:solidFill>
                <a:ea typeface="微軟正黑體" pitchFamily="34" charset="-120"/>
              </a:rPr>
              <a:t>公</a:t>
            </a:r>
            <a:r>
              <a:rPr lang="zh-TW" altLang="en-US" sz="2000" b="1" dirty="0">
                <a:solidFill>
                  <a:srgbClr val="FF0000"/>
                </a:solidFill>
                <a:latin typeface="Arial" charset="0"/>
                <a:ea typeface="微軟正黑體" pitchFamily="34" charset="-120"/>
              </a:rPr>
              <a:t>布時間為主</a:t>
            </a:r>
            <a:r>
              <a:rPr lang="en-US" altLang="zh-TW" sz="2000" b="1" dirty="0">
                <a:solidFill>
                  <a:srgbClr val="FF0000"/>
                </a:solidFill>
                <a:latin typeface="Arial" charset="0"/>
                <a:ea typeface="微軟正黑體" pitchFamily="34" charset="-120"/>
              </a:rPr>
              <a:t>)</a:t>
            </a:r>
          </a:p>
          <a:p>
            <a:pPr eaLnBrk="1" hangingPunct="1">
              <a:lnSpc>
                <a:spcPts val="2500"/>
              </a:lnSpc>
              <a:defRPr/>
            </a:pPr>
            <a:r>
              <a:rPr lang="zh-TW" altLang="en-US" sz="2600" b="1" dirty="0">
                <a:solidFill>
                  <a:srgbClr val="0000FF"/>
                </a:solidFill>
                <a:latin typeface="+mn-lt"/>
                <a:ea typeface="微軟正黑體" pitchFamily="34" charset="-120"/>
              </a:rPr>
              <a:t>撰寫計畫送件提出申請</a:t>
            </a:r>
          </a:p>
          <a:p>
            <a:pPr eaLnBrk="1" hangingPunct="1">
              <a:lnSpc>
                <a:spcPts val="2500"/>
              </a:lnSpc>
              <a:defRPr/>
            </a:pPr>
            <a:endParaRPr lang="en-US" altLang="zh-TW" sz="2600" b="1" dirty="0">
              <a:solidFill>
                <a:srgbClr val="0000FF"/>
              </a:solidFill>
              <a:latin typeface="+mn-lt"/>
              <a:ea typeface="微軟正黑體" pitchFamily="34" charset="-120"/>
            </a:endParaRPr>
          </a:p>
        </p:txBody>
      </p:sp>
      <p:sp>
        <p:nvSpPr>
          <p:cNvPr id="21" name="五角星形 20"/>
          <p:cNvSpPr/>
          <p:nvPr/>
        </p:nvSpPr>
        <p:spPr>
          <a:xfrm>
            <a:off x="5865275" y="2955239"/>
            <a:ext cx="360040" cy="360040"/>
          </a:xfrm>
          <a:prstGeom prst="star5">
            <a:avLst/>
          </a:prstGeom>
          <a:solidFill>
            <a:srgbClr val="C00000"/>
          </a:solidFill>
        </p:spPr>
        <p:txBody>
          <a:bodyPr rtlCol="0" anchor="ctr">
            <a:spAutoFit/>
            <a:scene3d>
              <a:camera prst="orthographicFront"/>
              <a:lightRig rig="glow" dir="tl">
                <a:rot lat="0" lon="0" rev="5400000"/>
              </a:lightRig>
            </a:scene3d>
            <a:sp3d contourW="12700">
              <a:bevelT w="25400" h="25400"/>
              <a:contourClr>
                <a:schemeClr val="accent6">
                  <a:shade val="73000"/>
                </a:schemeClr>
              </a:contourClr>
            </a:sp3d>
          </a:bodyPr>
          <a:lstStyle/>
          <a:p>
            <a:pPr algn="ctr"/>
            <a:endParaRPr lang="zh-TW" altLang="en-US" sz="2200" b="1" dirty="0">
              <a:ln w="11430">
                <a:solidFill>
                  <a:srgbClr val="FF6600"/>
                </a:solidFill>
              </a:ln>
              <a:effectLst>
                <a:outerShdw blurRad="80000" dist="40000" dir="5040000" algn="tl">
                  <a:srgbClr val="000000">
                    <a:alpha val="30000"/>
                  </a:srgbClr>
                </a:outerShdw>
              </a:effectLst>
              <a:latin typeface="微軟正黑體" pitchFamily="34" charset="-120"/>
              <a:ea typeface="微軟正黑體" pitchFamily="34" charset="-120"/>
            </a:endParaRPr>
          </a:p>
        </p:txBody>
      </p:sp>
      <p:sp>
        <p:nvSpPr>
          <p:cNvPr id="22" name="Rectangle 31"/>
          <p:cNvSpPr>
            <a:spLocks noChangeArrowheads="1"/>
          </p:cNvSpPr>
          <p:nvPr/>
        </p:nvSpPr>
        <p:spPr bwMode="auto">
          <a:xfrm>
            <a:off x="5076056" y="3506678"/>
            <a:ext cx="1971435" cy="733534"/>
          </a:xfrm>
          <a:prstGeom prst="rect">
            <a:avLst/>
          </a:prstGeom>
          <a:noFill/>
          <a:ln w="9525">
            <a:noFill/>
            <a:miter lim="800000"/>
            <a:headEnd/>
            <a:tailEnd/>
          </a:ln>
        </p:spPr>
        <p:txBody>
          <a:bodyPr wrap="square" anchor="ctr">
            <a:spAutoFit/>
          </a:bodyPr>
          <a:lstStyle/>
          <a:p>
            <a:pPr algn="ctr" eaLnBrk="1" hangingPunct="1">
              <a:lnSpc>
                <a:spcPts val="2500"/>
              </a:lnSpc>
              <a:defRPr/>
            </a:pPr>
            <a:r>
              <a:rPr lang="en-US" altLang="zh-TW" sz="2600" b="1" dirty="0">
                <a:solidFill>
                  <a:srgbClr val="FF0000"/>
                </a:solidFill>
                <a:latin typeface="Arial" charset="0"/>
                <a:ea typeface="微軟正黑體" pitchFamily="34" charset="-120"/>
              </a:rPr>
              <a:t> </a:t>
            </a:r>
            <a:r>
              <a:rPr lang="zh-TW" altLang="en-US" sz="2600" b="1" dirty="0">
                <a:solidFill>
                  <a:srgbClr val="FF0000"/>
                </a:solidFill>
                <a:latin typeface="Arial" charset="0"/>
                <a:ea typeface="微軟正黑體" pitchFamily="34" charset="-120"/>
              </a:rPr>
              <a:t>約</a:t>
            </a:r>
            <a:r>
              <a:rPr lang="en-US" altLang="zh-TW" sz="2600" b="1" dirty="0">
                <a:solidFill>
                  <a:srgbClr val="FF0000"/>
                </a:solidFill>
                <a:latin typeface="Arial" charset="0"/>
                <a:ea typeface="微軟正黑體" pitchFamily="34" charset="-120"/>
              </a:rPr>
              <a:t>6</a:t>
            </a:r>
            <a:r>
              <a:rPr lang="zh-TW" altLang="en-US" sz="2600" b="1" dirty="0">
                <a:solidFill>
                  <a:srgbClr val="FF0000"/>
                </a:solidFill>
                <a:latin typeface="Arial" charset="0"/>
                <a:ea typeface="微軟正黑體" pitchFamily="34" charset="-120"/>
              </a:rPr>
              <a:t>月</a:t>
            </a:r>
            <a:r>
              <a:rPr lang="zh-TW" altLang="en-US" sz="2600" b="1" dirty="0">
                <a:solidFill>
                  <a:srgbClr val="FF0000"/>
                </a:solidFill>
                <a:ea typeface="微軟正黑體" pitchFamily="34" charset="-120"/>
              </a:rPr>
              <a:t>中旬</a:t>
            </a:r>
            <a:endParaRPr lang="en-US" altLang="zh-TW" sz="2600" b="1" dirty="0">
              <a:solidFill>
                <a:srgbClr val="FF0000"/>
              </a:solidFill>
              <a:latin typeface="Arial" charset="0"/>
              <a:ea typeface="微軟正黑體" pitchFamily="34" charset="-120"/>
            </a:endParaRPr>
          </a:p>
          <a:p>
            <a:pPr algn="ctr" eaLnBrk="1" hangingPunct="1">
              <a:lnSpc>
                <a:spcPts val="2500"/>
              </a:lnSpc>
              <a:defRPr/>
            </a:pPr>
            <a:r>
              <a:rPr lang="zh-TW" altLang="en-US" sz="2600" b="1" dirty="0">
                <a:solidFill>
                  <a:srgbClr val="000000"/>
                </a:solidFill>
                <a:latin typeface="Arial" charset="0"/>
                <a:ea typeface="微軟正黑體" pitchFamily="34" charset="-120"/>
              </a:rPr>
              <a:t>審查完畢</a:t>
            </a:r>
            <a:endParaRPr lang="en-US" altLang="zh-TW" sz="2600" b="1" dirty="0">
              <a:solidFill>
                <a:srgbClr val="000000"/>
              </a:solidFill>
              <a:latin typeface="Arial" charset="0"/>
              <a:ea typeface="微軟正黑體" pitchFamily="34" charset="-120"/>
            </a:endParaRPr>
          </a:p>
        </p:txBody>
      </p:sp>
      <p:sp>
        <p:nvSpPr>
          <p:cNvPr id="24" name="五角星形 23"/>
          <p:cNvSpPr/>
          <p:nvPr/>
        </p:nvSpPr>
        <p:spPr>
          <a:xfrm>
            <a:off x="7927167" y="2951321"/>
            <a:ext cx="360040" cy="360040"/>
          </a:xfrm>
          <a:prstGeom prst="star5">
            <a:avLst/>
          </a:prstGeom>
          <a:solidFill>
            <a:srgbClr val="C00000"/>
          </a:solidFill>
        </p:spPr>
        <p:txBody>
          <a:bodyPr rtlCol="0" anchor="ctr">
            <a:spAutoFit/>
            <a:scene3d>
              <a:camera prst="orthographicFront"/>
              <a:lightRig rig="glow" dir="tl">
                <a:rot lat="0" lon="0" rev="5400000"/>
              </a:lightRig>
            </a:scene3d>
            <a:sp3d contourW="12700">
              <a:bevelT w="25400" h="25400"/>
              <a:contourClr>
                <a:schemeClr val="accent6">
                  <a:shade val="73000"/>
                </a:schemeClr>
              </a:contourClr>
            </a:sp3d>
          </a:bodyPr>
          <a:lstStyle/>
          <a:p>
            <a:pPr algn="ctr"/>
            <a:endParaRPr lang="zh-TW" altLang="en-US" sz="2200" b="1" dirty="0">
              <a:ln w="11430">
                <a:solidFill>
                  <a:srgbClr val="FF6600"/>
                </a:solidFill>
              </a:ln>
              <a:effectLst>
                <a:outerShdw blurRad="80000" dist="40000" dir="5040000" algn="tl">
                  <a:srgbClr val="000000">
                    <a:alpha val="30000"/>
                  </a:srgbClr>
                </a:outerShdw>
              </a:effectLst>
              <a:latin typeface="微軟正黑體" pitchFamily="34" charset="-120"/>
              <a:ea typeface="微軟正黑體" pitchFamily="34" charset="-120"/>
            </a:endParaRPr>
          </a:p>
        </p:txBody>
      </p:sp>
      <p:sp>
        <p:nvSpPr>
          <p:cNvPr id="25" name="Rectangle 31"/>
          <p:cNvSpPr>
            <a:spLocks noChangeArrowheads="1"/>
          </p:cNvSpPr>
          <p:nvPr/>
        </p:nvSpPr>
        <p:spPr bwMode="auto">
          <a:xfrm>
            <a:off x="7185687" y="3506678"/>
            <a:ext cx="1706793" cy="733534"/>
          </a:xfrm>
          <a:prstGeom prst="rect">
            <a:avLst/>
          </a:prstGeom>
          <a:noFill/>
          <a:ln w="9525">
            <a:noFill/>
            <a:miter lim="800000"/>
            <a:headEnd/>
            <a:tailEnd/>
          </a:ln>
        </p:spPr>
        <p:txBody>
          <a:bodyPr wrap="square" anchor="ctr">
            <a:spAutoFit/>
          </a:bodyPr>
          <a:lstStyle/>
          <a:p>
            <a:pPr algn="ctr" eaLnBrk="1" hangingPunct="1">
              <a:lnSpc>
                <a:spcPts val="2500"/>
              </a:lnSpc>
              <a:defRPr/>
            </a:pPr>
            <a:r>
              <a:rPr lang="zh-TW" altLang="en-US" sz="2600" b="1" dirty="0">
                <a:solidFill>
                  <a:srgbClr val="FF0000"/>
                </a:solidFill>
                <a:ea typeface="微軟正黑體" pitchFamily="34" charset="-120"/>
              </a:rPr>
              <a:t>約</a:t>
            </a:r>
            <a:r>
              <a:rPr lang="en-US" altLang="zh-TW" sz="2600" b="1" dirty="0">
                <a:solidFill>
                  <a:srgbClr val="FF0000"/>
                </a:solidFill>
                <a:ea typeface="微軟正黑體" pitchFamily="34" charset="-120"/>
              </a:rPr>
              <a:t>7</a:t>
            </a:r>
            <a:r>
              <a:rPr lang="zh-TW" altLang="en-US" sz="2600" b="1" dirty="0">
                <a:solidFill>
                  <a:srgbClr val="FF0000"/>
                </a:solidFill>
                <a:ea typeface="微軟正黑體" pitchFamily="34" charset="-120"/>
              </a:rPr>
              <a:t>月下旬</a:t>
            </a:r>
            <a:endParaRPr lang="en-US" altLang="zh-TW" sz="2600" b="1" dirty="0">
              <a:solidFill>
                <a:srgbClr val="FF0000"/>
              </a:solidFill>
              <a:latin typeface="Arial" charset="0"/>
              <a:ea typeface="微軟正黑體" pitchFamily="34" charset="-120"/>
            </a:endParaRPr>
          </a:p>
          <a:p>
            <a:pPr algn="ctr" eaLnBrk="1" hangingPunct="1">
              <a:lnSpc>
                <a:spcPts val="2500"/>
              </a:lnSpc>
              <a:defRPr/>
            </a:pPr>
            <a:r>
              <a:rPr lang="zh-TW" altLang="en-US" sz="2600" b="1" dirty="0">
                <a:solidFill>
                  <a:srgbClr val="000000"/>
                </a:solidFill>
                <a:ea typeface="微軟正黑體" pitchFamily="34" charset="-120"/>
              </a:rPr>
              <a:t>核定</a:t>
            </a:r>
            <a:r>
              <a:rPr lang="zh-TW" altLang="en-US" sz="2600" b="1" dirty="0">
                <a:solidFill>
                  <a:srgbClr val="000000"/>
                </a:solidFill>
                <a:latin typeface="Arial" charset="0"/>
                <a:ea typeface="微軟正黑體" pitchFamily="34" charset="-120"/>
              </a:rPr>
              <a:t>撥款</a:t>
            </a:r>
            <a:endParaRPr lang="en-US" altLang="zh-TW" sz="2600" b="1" dirty="0">
              <a:solidFill>
                <a:srgbClr val="000000"/>
              </a:solidFill>
              <a:latin typeface="Arial" charset="0"/>
              <a:ea typeface="微軟正黑體" pitchFamily="34" charset="-120"/>
            </a:endParaRPr>
          </a:p>
        </p:txBody>
      </p:sp>
      <p:sp>
        <p:nvSpPr>
          <p:cNvPr id="26" name="Rectangle 31"/>
          <p:cNvSpPr>
            <a:spLocks noChangeArrowheads="1"/>
          </p:cNvSpPr>
          <p:nvPr/>
        </p:nvSpPr>
        <p:spPr bwMode="auto">
          <a:xfrm>
            <a:off x="4030768" y="2722325"/>
            <a:ext cx="1626975" cy="412934"/>
          </a:xfrm>
          <a:prstGeom prst="rect">
            <a:avLst/>
          </a:prstGeom>
          <a:noFill/>
          <a:ln w="9525">
            <a:noFill/>
            <a:miter lim="800000"/>
            <a:headEnd/>
            <a:tailEnd/>
          </a:ln>
        </p:spPr>
        <p:txBody>
          <a:bodyPr wrap="square" anchor="ctr">
            <a:spAutoFit/>
          </a:bodyPr>
          <a:lstStyle/>
          <a:p>
            <a:pPr algn="ctr" eaLnBrk="1" hangingPunct="1">
              <a:lnSpc>
                <a:spcPts val="2500"/>
              </a:lnSpc>
              <a:defRPr/>
            </a:pPr>
            <a:r>
              <a:rPr lang="zh-TW" altLang="en-US" sz="2600" b="1" dirty="0">
                <a:solidFill>
                  <a:srgbClr val="0000FF"/>
                </a:solidFill>
                <a:latin typeface="+mn-lt"/>
                <a:ea typeface="微軟正黑體" pitchFamily="34" charset="-120"/>
              </a:rPr>
              <a:t>辦理審查</a:t>
            </a:r>
            <a:endParaRPr lang="en-US" altLang="zh-TW" sz="2600" b="1" dirty="0">
              <a:solidFill>
                <a:srgbClr val="0000FF"/>
              </a:solidFill>
              <a:latin typeface="+mn-lt"/>
              <a:ea typeface="微軟正黑體" pitchFamily="34" charset="-120"/>
            </a:endParaRPr>
          </a:p>
        </p:txBody>
      </p:sp>
      <p:sp>
        <p:nvSpPr>
          <p:cNvPr id="27" name="Rectangle 31"/>
          <p:cNvSpPr>
            <a:spLocks noChangeArrowheads="1"/>
          </p:cNvSpPr>
          <p:nvPr/>
        </p:nvSpPr>
        <p:spPr bwMode="auto">
          <a:xfrm>
            <a:off x="6300192" y="2711613"/>
            <a:ext cx="1626975" cy="412934"/>
          </a:xfrm>
          <a:prstGeom prst="rect">
            <a:avLst/>
          </a:prstGeom>
          <a:noFill/>
          <a:ln w="9525">
            <a:noFill/>
            <a:miter lim="800000"/>
            <a:headEnd/>
            <a:tailEnd/>
          </a:ln>
        </p:spPr>
        <p:txBody>
          <a:bodyPr wrap="square" anchor="ctr">
            <a:spAutoFit/>
          </a:bodyPr>
          <a:lstStyle/>
          <a:p>
            <a:pPr algn="ctr" eaLnBrk="1" hangingPunct="1">
              <a:lnSpc>
                <a:spcPts val="2500"/>
              </a:lnSpc>
              <a:defRPr/>
            </a:pPr>
            <a:r>
              <a:rPr lang="zh-TW" altLang="en-US" sz="2600" b="1" dirty="0">
                <a:solidFill>
                  <a:srgbClr val="0000FF"/>
                </a:solidFill>
                <a:latin typeface="+mn-lt"/>
                <a:ea typeface="微軟正黑體" pitchFamily="34" charset="-120"/>
              </a:rPr>
              <a:t>審查核定</a:t>
            </a:r>
            <a:endParaRPr lang="en-US" altLang="zh-TW" sz="2600" b="1" dirty="0">
              <a:solidFill>
                <a:srgbClr val="0000FF"/>
              </a:solidFill>
              <a:latin typeface="+mn-lt"/>
              <a:ea typeface="微軟正黑體" pitchFamily="34" charset="-120"/>
            </a:endParaRPr>
          </a:p>
        </p:txBody>
      </p:sp>
      <p:sp>
        <p:nvSpPr>
          <p:cNvPr id="29" name="Rectangle 31"/>
          <p:cNvSpPr>
            <a:spLocks noChangeArrowheads="1"/>
          </p:cNvSpPr>
          <p:nvPr/>
        </p:nvSpPr>
        <p:spPr bwMode="auto">
          <a:xfrm>
            <a:off x="3822043" y="1585444"/>
            <a:ext cx="1571921" cy="426848"/>
          </a:xfrm>
          <a:prstGeom prst="rect">
            <a:avLst/>
          </a:prstGeom>
          <a:noFill/>
          <a:ln w="9525">
            <a:noFill/>
            <a:miter lim="800000"/>
            <a:headEnd/>
            <a:tailEnd/>
          </a:ln>
        </p:spPr>
        <p:txBody>
          <a:bodyPr wrap="square" anchor="ctr">
            <a:spAutoFit/>
          </a:bodyPr>
          <a:lstStyle/>
          <a:p>
            <a:pPr algn="ctr" eaLnBrk="1" hangingPunct="1">
              <a:lnSpc>
                <a:spcPts val="2500"/>
              </a:lnSpc>
              <a:defRPr/>
            </a:pPr>
            <a:r>
              <a:rPr lang="en-US" altLang="zh-TW" sz="3200" b="1" dirty="0">
                <a:latin typeface="Arial" charset="0"/>
                <a:ea typeface="微軟正黑體" pitchFamily="34" charset="-120"/>
              </a:rPr>
              <a:t>110</a:t>
            </a:r>
            <a:r>
              <a:rPr lang="zh-TW" altLang="en-US" sz="3200" b="1" dirty="0">
                <a:latin typeface="Arial" charset="0"/>
                <a:ea typeface="微軟正黑體" pitchFamily="34" charset="-120"/>
              </a:rPr>
              <a:t>年</a:t>
            </a:r>
            <a:endParaRPr lang="en-US" altLang="zh-TW" sz="3200" b="1" dirty="0">
              <a:latin typeface="Arial" charset="0"/>
              <a:ea typeface="微軟正黑體" pitchFamily="34" charset="-120"/>
            </a:endParaRPr>
          </a:p>
        </p:txBody>
      </p:sp>
      <p:sp>
        <p:nvSpPr>
          <p:cNvPr id="30" name="Rectangle 31"/>
          <p:cNvSpPr>
            <a:spLocks noChangeArrowheads="1"/>
          </p:cNvSpPr>
          <p:nvPr/>
        </p:nvSpPr>
        <p:spPr bwMode="auto">
          <a:xfrm>
            <a:off x="2246700" y="3347819"/>
            <a:ext cx="2361305" cy="1323439"/>
          </a:xfrm>
          <a:prstGeom prst="rect">
            <a:avLst/>
          </a:prstGeom>
          <a:noFill/>
          <a:ln w="9525">
            <a:noFill/>
            <a:miter lim="800000"/>
            <a:headEnd/>
            <a:tailEnd/>
          </a:ln>
        </p:spPr>
        <p:txBody>
          <a:bodyPr wrap="square" anchor="ctr">
            <a:spAutoFit/>
          </a:bodyPr>
          <a:lstStyle/>
          <a:p>
            <a:pPr algn="ctr" eaLnBrk="1" hangingPunct="1">
              <a:lnSpc>
                <a:spcPts val="3200"/>
              </a:lnSpc>
              <a:defRPr/>
            </a:pPr>
            <a:r>
              <a:rPr lang="en-US" altLang="zh-TW" sz="3200" b="1" dirty="0">
                <a:solidFill>
                  <a:srgbClr val="FF0000"/>
                </a:solidFill>
                <a:ea typeface="微軟正黑體" pitchFamily="34" charset="-120"/>
              </a:rPr>
              <a:t> </a:t>
            </a:r>
            <a:r>
              <a:rPr lang="en-US" altLang="zh-TW" sz="2800" b="1" dirty="0">
                <a:solidFill>
                  <a:srgbClr val="FF0000"/>
                </a:solidFill>
                <a:ea typeface="微軟正黑體" pitchFamily="34" charset="-120"/>
              </a:rPr>
              <a:t>5</a:t>
            </a:r>
            <a:r>
              <a:rPr lang="zh-TW" altLang="en-US" sz="2800" b="1" dirty="0">
                <a:solidFill>
                  <a:srgbClr val="FF0000"/>
                </a:solidFill>
                <a:ea typeface="微軟正黑體" pitchFamily="34" charset="-120"/>
              </a:rPr>
              <a:t>月底</a:t>
            </a:r>
            <a:endParaRPr lang="en-US" altLang="zh-TW" sz="2800" b="1" dirty="0">
              <a:solidFill>
                <a:srgbClr val="FF0000"/>
              </a:solidFill>
              <a:ea typeface="微軟正黑體" pitchFamily="34" charset="-120"/>
            </a:endParaRPr>
          </a:p>
          <a:p>
            <a:pPr algn="ctr">
              <a:lnSpc>
                <a:spcPts val="3200"/>
              </a:lnSpc>
              <a:defRPr/>
            </a:pPr>
            <a:r>
              <a:rPr lang="en-US" altLang="zh-TW" b="1" dirty="0">
                <a:solidFill>
                  <a:srgbClr val="FF0000"/>
                </a:solidFill>
                <a:ea typeface="微軟正黑體" pitchFamily="34" charset="-120"/>
              </a:rPr>
              <a:t>(</a:t>
            </a:r>
            <a:r>
              <a:rPr lang="zh-TW" altLang="en-US" b="1" dirty="0">
                <a:solidFill>
                  <a:srgbClr val="FF0000"/>
                </a:solidFill>
                <a:ea typeface="微軟正黑體" pitchFamily="34" charset="-120"/>
              </a:rPr>
              <a:t>以函文公布時間為主</a:t>
            </a:r>
            <a:r>
              <a:rPr lang="en-US" altLang="zh-TW" b="1" dirty="0">
                <a:solidFill>
                  <a:srgbClr val="FF0000"/>
                </a:solidFill>
                <a:ea typeface="微軟正黑體" pitchFamily="34" charset="-120"/>
              </a:rPr>
              <a:t>)</a:t>
            </a:r>
          </a:p>
          <a:p>
            <a:pPr algn="ctr" eaLnBrk="1" hangingPunct="1">
              <a:lnSpc>
                <a:spcPts val="3200"/>
              </a:lnSpc>
              <a:defRPr/>
            </a:pPr>
            <a:r>
              <a:rPr lang="zh-TW" altLang="en-US" sz="3200" b="1" dirty="0">
                <a:solidFill>
                  <a:srgbClr val="000000"/>
                </a:solidFill>
                <a:latin typeface="+mn-lt"/>
                <a:ea typeface="微軟正黑體" pitchFamily="34" charset="-120"/>
              </a:rPr>
              <a:t>送件截止</a:t>
            </a:r>
            <a:endParaRPr lang="en-US" altLang="zh-TW" sz="3200" b="1" dirty="0">
              <a:solidFill>
                <a:srgbClr val="000000"/>
              </a:solidFill>
              <a:latin typeface="+mn-lt"/>
              <a:ea typeface="微軟正黑體" pitchFamily="34" charset="-120"/>
            </a:endParaRPr>
          </a:p>
        </p:txBody>
      </p:sp>
    </p:spTree>
    <p:extLst>
      <p:ext uri="{BB962C8B-B14F-4D97-AF65-F5344CB8AC3E}">
        <p14:creationId xmlns:p14="http://schemas.microsoft.com/office/powerpoint/2010/main" val="3906872470"/>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additive="base">
                                        <p:cTn id="13" dur="500" fill="hold"/>
                                        <p:tgtEl>
                                          <p:spTgt spid="18"/>
                                        </p:tgtEl>
                                        <p:attrNameLst>
                                          <p:attrName>ppt_x</p:attrName>
                                        </p:attrNameLst>
                                      </p:cBhvr>
                                      <p:tavLst>
                                        <p:tav tm="0">
                                          <p:val>
                                            <p:strVal val="#ppt_x"/>
                                          </p:val>
                                        </p:tav>
                                        <p:tav tm="100000">
                                          <p:val>
                                            <p:strVal val="#ppt_x"/>
                                          </p:val>
                                        </p:tav>
                                      </p:tavLst>
                                    </p:anim>
                                    <p:anim calcmode="lin" valueType="num">
                                      <p:cBhvr additive="base">
                                        <p:cTn id="1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anim calcmode="lin" valueType="num">
                                      <p:cBhvr additive="base">
                                        <p:cTn id="19" dur="500" fill="hold"/>
                                        <p:tgtEl>
                                          <p:spTgt spid="30"/>
                                        </p:tgtEl>
                                        <p:attrNameLst>
                                          <p:attrName>ppt_x</p:attrName>
                                        </p:attrNameLst>
                                      </p:cBhvr>
                                      <p:tavLst>
                                        <p:tav tm="0">
                                          <p:val>
                                            <p:strVal val="#ppt_x"/>
                                          </p:val>
                                        </p:tav>
                                        <p:tav tm="100000">
                                          <p:val>
                                            <p:strVal val="#ppt_x"/>
                                          </p:val>
                                        </p:tav>
                                      </p:tavLst>
                                    </p:anim>
                                    <p:anim calcmode="lin" valueType="num">
                                      <p:cBhvr additive="base">
                                        <p:cTn id="20"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9"/>
                                        </p:tgtEl>
                                        <p:attrNameLst>
                                          <p:attrName>style.visibility</p:attrName>
                                        </p:attrNameLst>
                                      </p:cBhvr>
                                      <p:to>
                                        <p:strVal val="visible"/>
                                      </p:to>
                                    </p:set>
                                    <p:anim calcmode="lin" valueType="num">
                                      <p:cBhvr additive="base">
                                        <p:cTn id="25" dur="500" fill="hold"/>
                                        <p:tgtEl>
                                          <p:spTgt spid="29"/>
                                        </p:tgtEl>
                                        <p:attrNameLst>
                                          <p:attrName>ppt_x</p:attrName>
                                        </p:attrNameLst>
                                      </p:cBhvr>
                                      <p:tavLst>
                                        <p:tav tm="0">
                                          <p:val>
                                            <p:strVal val="#ppt_x"/>
                                          </p:val>
                                        </p:tav>
                                        <p:tav tm="100000">
                                          <p:val>
                                            <p:strVal val="#ppt_x"/>
                                          </p:val>
                                        </p:tav>
                                      </p:tavLst>
                                    </p:anim>
                                    <p:anim calcmode="lin" valueType="num">
                                      <p:cBhvr additive="base">
                                        <p:cTn id="26"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anim calcmode="lin" valueType="num">
                                      <p:cBhvr additive="base">
                                        <p:cTn id="31" dur="500" fill="hold"/>
                                        <p:tgtEl>
                                          <p:spTgt spid="26"/>
                                        </p:tgtEl>
                                        <p:attrNameLst>
                                          <p:attrName>ppt_x</p:attrName>
                                        </p:attrNameLst>
                                      </p:cBhvr>
                                      <p:tavLst>
                                        <p:tav tm="0">
                                          <p:val>
                                            <p:strVal val="#ppt_x"/>
                                          </p:val>
                                        </p:tav>
                                        <p:tav tm="100000">
                                          <p:val>
                                            <p:strVal val="#ppt_x"/>
                                          </p:val>
                                        </p:tav>
                                      </p:tavLst>
                                    </p:anim>
                                    <p:anim calcmode="lin" valueType="num">
                                      <p:cBhvr additive="base">
                                        <p:cTn id="32"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 calcmode="lin" valueType="num">
                                      <p:cBhvr additive="base">
                                        <p:cTn id="37" dur="500" fill="hold"/>
                                        <p:tgtEl>
                                          <p:spTgt spid="22"/>
                                        </p:tgtEl>
                                        <p:attrNameLst>
                                          <p:attrName>ppt_x</p:attrName>
                                        </p:attrNameLst>
                                      </p:cBhvr>
                                      <p:tavLst>
                                        <p:tav tm="0">
                                          <p:val>
                                            <p:strVal val="#ppt_x"/>
                                          </p:val>
                                        </p:tav>
                                        <p:tav tm="100000">
                                          <p:val>
                                            <p:strVal val="#ppt_x"/>
                                          </p:val>
                                        </p:tav>
                                      </p:tavLst>
                                    </p:anim>
                                    <p:anim calcmode="lin" valueType="num">
                                      <p:cBhvr additive="base">
                                        <p:cTn id="3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7"/>
                                        </p:tgtEl>
                                        <p:attrNameLst>
                                          <p:attrName>style.visibility</p:attrName>
                                        </p:attrNameLst>
                                      </p:cBhvr>
                                      <p:to>
                                        <p:strVal val="visible"/>
                                      </p:to>
                                    </p:set>
                                    <p:anim calcmode="lin" valueType="num">
                                      <p:cBhvr additive="base">
                                        <p:cTn id="43" dur="500" fill="hold"/>
                                        <p:tgtEl>
                                          <p:spTgt spid="27"/>
                                        </p:tgtEl>
                                        <p:attrNameLst>
                                          <p:attrName>ppt_x</p:attrName>
                                        </p:attrNameLst>
                                      </p:cBhvr>
                                      <p:tavLst>
                                        <p:tav tm="0">
                                          <p:val>
                                            <p:strVal val="#ppt_x"/>
                                          </p:val>
                                        </p:tav>
                                        <p:tav tm="100000">
                                          <p:val>
                                            <p:strVal val="#ppt_x"/>
                                          </p:val>
                                        </p:tav>
                                      </p:tavLst>
                                    </p:anim>
                                    <p:anim calcmode="lin" valueType="num">
                                      <p:cBhvr additive="base">
                                        <p:cTn id="4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additive="base">
                                        <p:cTn id="49" dur="500" fill="hold"/>
                                        <p:tgtEl>
                                          <p:spTgt spid="25"/>
                                        </p:tgtEl>
                                        <p:attrNameLst>
                                          <p:attrName>ppt_x</p:attrName>
                                        </p:attrNameLst>
                                      </p:cBhvr>
                                      <p:tavLst>
                                        <p:tav tm="0">
                                          <p:val>
                                            <p:strVal val="#ppt_x"/>
                                          </p:val>
                                        </p:tav>
                                        <p:tav tm="100000">
                                          <p:val>
                                            <p:strVal val="#ppt_x"/>
                                          </p:val>
                                        </p:tav>
                                      </p:tavLst>
                                    </p:anim>
                                    <p:anim calcmode="lin" valueType="num">
                                      <p:cBhvr additive="base">
                                        <p:cTn id="50"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utoUpdateAnimBg="0"/>
      <p:bldP spid="18" grpId="0"/>
      <p:bldP spid="22" grpId="0"/>
      <p:bldP spid="25" grpId="0"/>
      <p:bldP spid="26" grpId="0"/>
      <p:bldP spid="27" grpId="0"/>
      <p:bldP spid="29" grpId="0"/>
      <p:bldP spid="3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536" y="1556792"/>
            <a:ext cx="5481757" cy="1107996"/>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kumimoji="0" lang="en-US" altLang="zh-CN" sz="6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reflection blurRad="6350" stA="55000" endA="300" endPos="45500" dir="5400000" sy="-100000" algn="bl" rotWithShape="0"/>
                </a:effectLst>
                <a:latin typeface="+mn-lt"/>
                <a:ea typeface="+mn-ea"/>
              </a:rPr>
              <a:t>THANK YOU!</a:t>
            </a:r>
            <a:endParaRPr kumimoji="0" lang="zh-CN" altLang="en-US" sz="6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reflection blurRad="6350" stA="55000" endA="300" endPos="45500" dir="5400000" sy="-100000" algn="bl" rotWithShape="0"/>
              </a:effectLst>
              <a:latin typeface="+mn-lt"/>
              <a:ea typeface="+mn-ea"/>
            </a:endParaRPr>
          </a:p>
        </p:txBody>
      </p:sp>
      <p:sp>
        <p:nvSpPr>
          <p:cNvPr id="5" name="矩形 4"/>
          <p:cNvSpPr>
            <a:spLocks noChangeArrowheads="1"/>
          </p:cNvSpPr>
          <p:nvPr/>
        </p:nvSpPr>
        <p:spPr bwMode="auto">
          <a:xfrm>
            <a:off x="323850" y="2781300"/>
            <a:ext cx="6000750" cy="211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lvl="1">
              <a:lnSpc>
                <a:spcPct val="90000"/>
              </a:lnSpc>
              <a:spcBef>
                <a:spcPct val="20000"/>
              </a:spcBef>
            </a:pPr>
            <a:r>
              <a:rPr kumimoji="0" lang="zh-TW" altLang="en-US" sz="3600" b="1" dirty="0">
                <a:solidFill>
                  <a:srgbClr val="0000CC"/>
                </a:solidFill>
                <a:latin typeface="微軟正黑體" pitchFamily="34" charset="-120"/>
                <a:ea typeface="微軟正黑體" pitchFamily="34" charset="-120"/>
              </a:rPr>
              <a:t>感謝各位教育先進</a:t>
            </a:r>
            <a:endParaRPr kumimoji="0" lang="en-US" altLang="zh-TW" sz="3600" b="1" dirty="0">
              <a:solidFill>
                <a:srgbClr val="0000CC"/>
              </a:solidFill>
              <a:latin typeface="微軟正黑體" pitchFamily="34" charset="-120"/>
              <a:ea typeface="微軟正黑體" pitchFamily="34" charset="-120"/>
            </a:endParaRPr>
          </a:p>
          <a:p>
            <a:pPr marL="0" lvl="1">
              <a:lnSpc>
                <a:spcPct val="90000"/>
              </a:lnSpc>
              <a:spcBef>
                <a:spcPct val="20000"/>
              </a:spcBef>
            </a:pPr>
            <a:r>
              <a:rPr kumimoji="0" lang="en-US" altLang="zh-TW" sz="3600" b="1" dirty="0">
                <a:solidFill>
                  <a:srgbClr val="0000CC"/>
                </a:solidFill>
                <a:latin typeface="微軟正黑體" pitchFamily="34" charset="-120"/>
                <a:ea typeface="微軟正黑體" pitchFamily="34" charset="-120"/>
              </a:rPr>
              <a:t>        </a:t>
            </a:r>
            <a:r>
              <a:rPr kumimoji="0" lang="zh-TW" altLang="en-US" sz="3600" b="1" dirty="0">
                <a:solidFill>
                  <a:srgbClr val="0000CC"/>
                </a:solidFill>
                <a:latin typeface="微軟正黑體" pitchFamily="34" charset="-120"/>
                <a:ea typeface="微軟正黑體" pitchFamily="34" charset="-120"/>
              </a:rPr>
              <a:t>的聆聽與指導</a:t>
            </a:r>
          </a:p>
          <a:p>
            <a:pPr marL="0" lvl="1">
              <a:lnSpc>
                <a:spcPct val="90000"/>
              </a:lnSpc>
              <a:spcBef>
                <a:spcPct val="20000"/>
              </a:spcBef>
            </a:pPr>
            <a:r>
              <a:rPr kumimoji="0" lang="zh-TW" altLang="en-US" sz="5400" b="1" dirty="0">
                <a:solidFill>
                  <a:srgbClr val="0000CC"/>
                </a:solidFill>
                <a:latin typeface="微軟正黑體" pitchFamily="34" charset="-120"/>
                <a:ea typeface="微軟正黑體" pitchFamily="34" charset="-120"/>
              </a:rPr>
              <a:t>            </a:t>
            </a:r>
            <a:r>
              <a:rPr kumimoji="0" lang="zh-TW" altLang="en-US" sz="5400" b="1" dirty="0">
                <a:solidFill>
                  <a:srgbClr val="FF00FF"/>
                </a:solidFill>
                <a:latin typeface="微軟正黑體" pitchFamily="34" charset="-120"/>
                <a:ea typeface="微軟正黑體" pitchFamily="34" charset="-120"/>
              </a:rPr>
              <a:t>問題與討論</a:t>
            </a:r>
            <a:r>
              <a:rPr kumimoji="0" lang="zh-CN" altLang="en-US" sz="5400" b="1" dirty="0">
                <a:solidFill>
                  <a:srgbClr val="FF00FF"/>
                </a:solidFill>
                <a:latin typeface="微軟正黑體" pitchFamily="34" charset="-120"/>
                <a:ea typeface="微軟正黑體" pitchFamily="34" charset="-120"/>
              </a:rPr>
              <a:t> </a:t>
            </a:r>
          </a:p>
        </p:txBody>
      </p:sp>
      <p:pic>
        <p:nvPicPr>
          <p:cNvPr id="18436" name="Picture 8" descr="C:\Documents and Settings\Administrator\桌面\edu.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75113" y="5486400"/>
            <a:ext cx="981075"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矩形 9"/>
          <p:cNvSpPr/>
          <p:nvPr/>
        </p:nvSpPr>
        <p:spPr>
          <a:xfrm>
            <a:off x="0" y="5949280"/>
            <a:ext cx="4296604" cy="492443"/>
          </a:xfrm>
          <a:prstGeom prst="rect">
            <a:avLst/>
          </a:prstGeom>
          <a:noFill/>
          <a:ln>
            <a:noFill/>
          </a:ln>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kumimoji="0" lang="zh-TW" altLang="zh-TW"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微軟正黑體" pitchFamily="34" charset="-120"/>
                <a:ea typeface="微軟正黑體" pitchFamily="34" charset="-120"/>
              </a:rPr>
              <a:t>教育部國民及學前教育署</a:t>
            </a:r>
            <a:endParaRPr lang="zh-TW" altLang="en-US"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11" name="矩形 10"/>
          <p:cNvSpPr/>
          <p:nvPr/>
        </p:nvSpPr>
        <p:spPr>
          <a:xfrm>
            <a:off x="4824536" y="5936622"/>
            <a:ext cx="4296604" cy="492443"/>
          </a:xfrm>
          <a:prstGeom prst="rect">
            <a:avLst/>
          </a:prstGeom>
          <a:noFill/>
          <a:ln>
            <a:noFill/>
          </a:ln>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kumimoji="0" lang="zh-TW" altLang="zh-TW"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微軟正黑體" pitchFamily="34" charset="-120"/>
                <a:ea typeface="微軟正黑體" pitchFamily="34" charset="-120"/>
              </a:rPr>
              <a:t>教育部國民及學前教育署</a:t>
            </a:r>
            <a:endParaRPr lang="zh-TW" altLang="en-US"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1"/>
          <p:cNvSpPr txBox="1">
            <a:spLocks/>
          </p:cNvSpPr>
          <p:nvPr/>
        </p:nvSpPr>
        <p:spPr bwMode="auto">
          <a:xfrm>
            <a:off x="457200" y="274638"/>
            <a:ext cx="8003232" cy="778098"/>
          </a:xfrm>
          <a:prstGeom prst="rect">
            <a:avLst/>
          </a:prstGeom>
          <a:noFill/>
          <a:ln w="9525">
            <a:noFill/>
            <a:miter lim="800000"/>
            <a:headEnd/>
            <a:tailEnd/>
          </a:ln>
        </p:spPr>
        <p:txBody>
          <a:bodyPr anchor="ctr"/>
          <a:lstStyle/>
          <a:p>
            <a:pPr algn="ctr" eaLnBrk="0" hangingPunct="0">
              <a:defRPr/>
            </a:pPr>
            <a:r>
              <a:rPr kumimoji="0" lang="zh-TW" altLang="en-US" sz="4400" b="1" dirty="0">
                <a:solidFill>
                  <a:srgbClr val="0000FF"/>
                </a:solidFill>
                <a:ea typeface="微軟正黑體" pitchFamily="34" charset="-120"/>
                <a:cs typeface="+mj-cs"/>
              </a:rPr>
              <a:t>簡報大綱</a:t>
            </a:r>
          </a:p>
        </p:txBody>
      </p:sp>
      <p:sp>
        <p:nvSpPr>
          <p:cNvPr id="6147" name="Rectangle 12"/>
          <p:cNvSpPr txBox="1">
            <a:spLocks/>
          </p:cNvSpPr>
          <p:nvPr/>
        </p:nvSpPr>
        <p:spPr bwMode="auto">
          <a:xfrm>
            <a:off x="2399822" y="1000242"/>
            <a:ext cx="4760553" cy="5096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a:lnSpc>
                <a:spcPts val="4800"/>
              </a:lnSpc>
              <a:spcBef>
                <a:spcPct val="20000"/>
              </a:spcBef>
              <a:buFont typeface="Arial" charset="0"/>
              <a:buNone/>
            </a:pPr>
            <a:r>
              <a:rPr lang="zh-TW" altLang="en-US" sz="4000" b="1" dirty="0">
                <a:ea typeface="微軟正黑體" pitchFamily="34" charset="-120"/>
              </a:rPr>
              <a:t>壹、計畫說明</a:t>
            </a:r>
          </a:p>
          <a:p>
            <a:pPr>
              <a:lnSpc>
                <a:spcPts val="4800"/>
              </a:lnSpc>
              <a:spcBef>
                <a:spcPct val="20000"/>
              </a:spcBef>
              <a:buFont typeface="Arial" charset="0"/>
              <a:buNone/>
            </a:pPr>
            <a:r>
              <a:rPr lang="zh-TW" altLang="en-US" sz="4000" b="1" dirty="0">
                <a:ea typeface="微軟正黑體" pitchFamily="34" charset="-120"/>
              </a:rPr>
              <a:t>貳、申請方式</a:t>
            </a:r>
            <a:endParaRPr lang="en-US" altLang="zh-TW" sz="4000" b="1" dirty="0">
              <a:ea typeface="微軟正黑體" pitchFamily="34" charset="-120"/>
            </a:endParaRPr>
          </a:p>
          <a:p>
            <a:pPr>
              <a:lnSpc>
                <a:spcPts val="4800"/>
              </a:lnSpc>
              <a:spcBef>
                <a:spcPct val="20000"/>
              </a:spcBef>
            </a:pPr>
            <a:r>
              <a:rPr lang="zh-TW" altLang="en-US" sz="4000" b="1" dirty="0">
                <a:ea typeface="微軟正黑體" pitchFamily="34" charset="-120"/>
              </a:rPr>
              <a:t>參、審查作業流程</a:t>
            </a:r>
          </a:p>
          <a:p>
            <a:pPr>
              <a:lnSpc>
                <a:spcPts val="4800"/>
              </a:lnSpc>
              <a:spcBef>
                <a:spcPct val="20000"/>
              </a:spcBef>
            </a:pPr>
            <a:r>
              <a:rPr lang="zh-TW" altLang="en-US" sz="4000" b="1" dirty="0">
                <a:ea typeface="微軟正黑體" pitchFamily="34" charset="-120"/>
              </a:rPr>
              <a:t>肆、經費核定與結算</a:t>
            </a:r>
            <a:endParaRPr lang="en-US" altLang="zh-TW" sz="4000" b="1" dirty="0">
              <a:ea typeface="微軟正黑體" pitchFamily="34" charset="-120"/>
            </a:endParaRPr>
          </a:p>
          <a:p>
            <a:pPr>
              <a:lnSpc>
                <a:spcPts val="4800"/>
              </a:lnSpc>
              <a:spcBef>
                <a:spcPct val="20000"/>
              </a:spcBef>
              <a:buFont typeface="Arial" charset="0"/>
              <a:buNone/>
            </a:pPr>
            <a:r>
              <a:rPr lang="zh-TW" altLang="en-US" sz="4000" b="1" dirty="0">
                <a:ea typeface="微軟正黑體" pitchFamily="34" charset="-120"/>
              </a:rPr>
              <a:t>伍、線上網站使用</a:t>
            </a:r>
          </a:p>
          <a:p>
            <a:pPr>
              <a:lnSpc>
                <a:spcPts val="4800"/>
              </a:lnSpc>
              <a:spcBef>
                <a:spcPct val="20000"/>
              </a:spcBef>
              <a:buFont typeface="Arial" charset="0"/>
              <a:buNone/>
            </a:pPr>
            <a:r>
              <a:rPr lang="zh-TW" altLang="en-US" sz="4000" b="1" dirty="0">
                <a:ea typeface="微軟正黑體" pitchFamily="34" charset="-120"/>
              </a:rPr>
              <a:t>陸、其他注意事項</a:t>
            </a:r>
            <a:endParaRPr lang="en-US" altLang="zh-TW" sz="4000" b="1" dirty="0">
              <a:ea typeface="微軟正黑體" pitchFamily="34" charset="-120"/>
            </a:endParaRPr>
          </a:p>
          <a:p>
            <a:pPr>
              <a:lnSpc>
                <a:spcPts val="4800"/>
              </a:lnSpc>
              <a:spcBef>
                <a:spcPct val="20000"/>
              </a:spcBef>
              <a:buFont typeface="Arial" charset="0"/>
              <a:buNone/>
            </a:pPr>
            <a:r>
              <a:rPr lang="zh-TW" altLang="en-US" sz="4000" b="1" dirty="0">
                <a:ea typeface="微軟正黑體" pitchFamily="34" charset="-120"/>
              </a:rPr>
              <a:t>柒、問題與討論</a:t>
            </a:r>
            <a:endParaRPr lang="en-US" altLang="zh-TW" sz="4000" b="1" dirty="0">
              <a:ea typeface="微軟正黑體" pitchFamily="34" charset="-120"/>
            </a:endParaRPr>
          </a:p>
          <a:p>
            <a:pPr>
              <a:lnSpc>
                <a:spcPts val="4800"/>
              </a:lnSpc>
              <a:spcBef>
                <a:spcPct val="20000"/>
              </a:spcBef>
              <a:buFont typeface="Arial" charset="0"/>
              <a:buNone/>
            </a:pPr>
            <a:endParaRPr lang="zh-TW" altLang="en-US" sz="4000" b="1" dirty="0">
              <a:ea typeface="微軟正黑體" pitchFamily="34" charset="-120"/>
            </a:endParaRPr>
          </a:p>
        </p:txBody>
      </p:sp>
      <p:pic>
        <p:nvPicPr>
          <p:cNvPr id="6148" name="Picture 8" descr="C:\Documents and Settings\Administrator\桌面\edu.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62463" y="6018213"/>
            <a:ext cx="763587"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矩形 10"/>
          <p:cNvSpPr/>
          <p:nvPr/>
        </p:nvSpPr>
        <p:spPr>
          <a:xfrm>
            <a:off x="251520" y="6365557"/>
            <a:ext cx="4296604" cy="492443"/>
          </a:xfrm>
          <a:prstGeom prst="rect">
            <a:avLst/>
          </a:prstGeom>
          <a:noFill/>
          <a:ln>
            <a:noFill/>
          </a:ln>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kumimoji="0" lang="zh-TW" altLang="zh-TW"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微軟正黑體" pitchFamily="34" charset="-120"/>
                <a:ea typeface="微軟正黑體" pitchFamily="34" charset="-120"/>
              </a:rPr>
              <a:t>教育部國民及學前教育署</a:t>
            </a:r>
            <a:endParaRPr lang="zh-TW" altLang="en-US"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12" name="矩形 11"/>
          <p:cNvSpPr/>
          <p:nvPr/>
        </p:nvSpPr>
        <p:spPr>
          <a:xfrm>
            <a:off x="5076056" y="6365557"/>
            <a:ext cx="4296604" cy="492443"/>
          </a:xfrm>
          <a:prstGeom prst="rect">
            <a:avLst/>
          </a:prstGeom>
          <a:noFill/>
          <a:ln>
            <a:noFill/>
          </a:ln>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kumimoji="0" lang="zh-TW" altLang="zh-TW"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微軟正黑體" pitchFamily="34" charset="-120"/>
                <a:ea typeface="微軟正黑體" pitchFamily="34" charset="-120"/>
              </a:rPr>
              <a:t>教育部國民及學前教育署</a:t>
            </a:r>
            <a:endParaRPr lang="zh-TW" altLang="en-US"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 descr="C:\Documents and Settings\Administrator\桌面\edu.png">
            <a:extLst>
              <a:ext uri="{FF2B5EF4-FFF2-40B4-BE49-F238E27FC236}">
                <a16:creationId xmlns="" xmlns:a16="http://schemas.microsoft.com/office/drawing/2014/main" id="{A7D680B4-96DC-4497-9577-92625233CC2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62463" y="6018213"/>
            <a:ext cx="763587"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矩形 2">
            <a:extLst>
              <a:ext uri="{FF2B5EF4-FFF2-40B4-BE49-F238E27FC236}">
                <a16:creationId xmlns="" xmlns:a16="http://schemas.microsoft.com/office/drawing/2014/main" id="{BFCEF522-4C28-4099-86BA-EBD071C2C16F}"/>
              </a:ext>
            </a:extLst>
          </p:cNvPr>
          <p:cNvSpPr/>
          <p:nvPr/>
        </p:nvSpPr>
        <p:spPr>
          <a:xfrm>
            <a:off x="251520" y="6365557"/>
            <a:ext cx="4296604" cy="492443"/>
          </a:xfrm>
          <a:prstGeom prst="rect">
            <a:avLst/>
          </a:prstGeom>
          <a:noFill/>
          <a:ln>
            <a:noFill/>
          </a:ln>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kumimoji="0" lang="zh-TW" altLang="zh-TW"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微軟正黑體" pitchFamily="34" charset="-120"/>
                <a:ea typeface="微軟正黑體" pitchFamily="34" charset="-120"/>
              </a:rPr>
              <a:t>教育部國民及學前教育署</a:t>
            </a:r>
            <a:endParaRPr lang="zh-TW" altLang="en-US"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4" name="矩形 3">
            <a:extLst>
              <a:ext uri="{FF2B5EF4-FFF2-40B4-BE49-F238E27FC236}">
                <a16:creationId xmlns="" xmlns:a16="http://schemas.microsoft.com/office/drawing/2014/main" id="{38C55653-ADE8-424E-A127-01FED03B9FEF}"/>
              </a:ext>
            </a:extLst>
          </p:cNvPr>
          <p:cNvSpPr/>
          <p:nvPr/>
        </p:nvSpPr>
        <p:spPr>
          <a:xfrm>
            <a:off x="5076056" y="6365557"/>
            <a:ext cx="4296604" cy="492443"/>
          </a:xfrm>
          <a:prstGeom prst="rect">
            <a:avLst/>
          </a:prstGeom>
          <a:noFill/>
          <a:ln>
            <a:noFill/>
          </a:ln>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kumimoji="0" lang="zh-TW" altLang="zh-TW"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微軟正黑體" pitchFamily="34" charset="-120"/>
                <a:ea typeface="微軟正黑體" pitchFamily="34" charset="-120"/>
              </a:rPr>
              <a:t>教育部國民及學前教育署</a:t>
            </a:r>
            <a:endParaRPr lang="zh-TW" altLang="en-US"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5" name="Rectangle 3">
            <a:extLst>
              <a:ext uri="{FF2B5EF4-FFF2-40B4-BE49-F238E27FC236}">
                <a16:creationId xmlns="" xmlns:a16="http://schemas.microsoft.com/office/drawing/2014/main" id="{361FEC6D-86CB-4FDF-B605-90E470FB5EB4}"/>
              </a:ext>
            </a:extLst>
          </p:cNvPr>
          <p:cNvSpPr>
            <a:spLocks noChangeArrowheads="1"/>
          </p:cNvSpPr>
          <p:nvPr/>
        </p:nvSpPr>
        <p:spPr bwMode="auto">
          <a:xfrm>
            <a:off x="468312" y="1155532"/>
            <a:ext cx="8207375" cy="3375283"/>
          </a:xfrm>
          <a:prstGeom prst="rect">
            <a:avLst/>
          </a:prstGeom>
          <a:noFill/>
          <a:ln w="9525">
            <a:noFill/>
            <a:miter lim="800000"/>
            <a:headEnd/>
            <a:tailEnd/>
          </a:ln>
        </p:spPr>
        <p:txBody>
          <a:bodyPr anchor="ctr">
            <a:spAutoFit/>
          </a:bodyPr>
          <a:lstStyle/>
          <a:p>
            <a:pPr>
              <a:lnSpc>
                <a:spcPts val="3200"/>
              </a:lnSpc>
              <a:defRPr/>
            </a:pPr>
            <a:r>
              <a:rPr lang="zh-TW" altLang="en-US" sz="2800" b="1" dirty="0">
                <a:latin typeface="微軟正黑體" panose="020B0604030504040204" pitchFamily="34" charset="-120"/>
                <a:ea typeface="微軟正黑體" panose="020B0604030504040204" pitchFamily="34" charset="-120"/>
              </a:rPr>
              <a:t>一、於</a:t>
            </a:r>
            <a:r>
              <a:rPr lang="en-US" altLang="zh-TW" sz="2800" b="1" dirty="0">
                <a:latin typeface="微軟正黑體" panose="020B0604030504040204" pitchFamily="34" charset="-120"/>
                <a:ea typeface="微軟正黑體" panose="020B0604030504040204" pitchFamily="34" charset="-120"/>
              </a:rPr>
              <a:t>109</a:t>
            </a:r>
            <a:r>
              <a:rPr lang="zh-TW" altLang="en-US" sz="2800" b="1" dirty="0">
                <a:latin typeface="微軟正黑體" panose="020B0604030504040204" pitchFamily="34" charset="-120"/>
                <a:ea typeface="微軟正黑體" panose="020B0604030504040204" pitchFamily="34" charset="-120"/>
              </a:rPr>
              <a:t>學年度開放非山非市學校特殊身分學生申請補助。</a:t>
            </a:r>
            <a:endParaRPr lang="en-US" altLang="zh-TW" sz="2800" b="1" dirty="0">
              <a:latin typeface="微軟正黑體" panose="020B0604030504040204" pitchFamily="34" charset="-120"/>
              <a:ea typeface="微軟正黑體" panose="020B0604030504040204" pitchFamily="34" charset="-120"/>
            </a:endParaRPr>
          </a:p>
          <a:p>
            <a:pPr>
              <a:lnSpc>
                <a:spcPts val="3200"/>
              </a:lnSpc>
              <a:defRPr/>
            </a:pPr>
            <a:r>
              <a:rPr lang="zh-TW" altLang="en-US" sz="2800" b="1" dirty="0">
                <a:latin typeface="微軟正黑體" panose="020B0604030504040204" pitchFamily="34" charset="-120"/>
                <a:ea typeface="微軟正黑體" panose="020B0604030504040204" pitchFamily="34" charset="-120"/>
              </a:rPr>
              <a:t>二、</a:t>
            </a:r>
            <a:r>
              <a:rPr lang="zh-TW" altLang="zh-TW" sz="2800" b="1" dirty="0">
                <a:latin typeface="微軟正黑體" panose="020B0604030504040204" pitchFamily="34" charset="-120"/>
                <a:ea typeface="微軟正黑體" panose="020B0604030504040204" pitchFamily="34" charset="-120"/>
              </a:rPr>
              <a:t>於</a:t>
            </a:r>
            <a:r>
              <a:rPr lang="en-US" altLang="zh-TW" sz="2800" b="1" dirty="0">
                <a:latin typeface="微軟正黑體" panose="020B0604030504040204" pitchFamily="34" charset="-120"/>
                <a:ea typeface="微軟正黑體" panose="020B0604030504040204" pitchFamily="34" charset="-120"/>
              </a:rPr>
              <a:t>110</a:t>
            </a:r>
            <a:r>
              <a:rPr lang="zh-TW" altLang="zh-TW" sz="2800" b="1" dirty="0">
                <a:latin typeface="微軟正黑體" panose="020B0604030504040204" pitchFamily="34" charset="-120"/>
                <a:ea typeface="微軟正黑體" panose="020B0604030504040204" pitchFamily="34" charset="-120"/>
              </a:rPr>
              <a:t>年</a:t>
            </a:r>
            <a:r>
              <a:rPr lang="en-US" altLang="zh-TW" sz="2800" b="1" dirty="0">
                <a:latin typeface="微軟正黑體" panose="020B0604030504040204" pitchFamily="34" charset="-120"/>
                <a:ea typeface="微軟正黑體" panose="020B0604030504040204" pitchFamily="34" charset="-120"/>
              </a:rPr>
              <a:t>3</a:t>
            </a:r>
            <a:r>
              <a:rPr lang="zh-TW" altLang="zh-TW" sz="2800" b="1" dirty="0">
                <a:latin typeface="微軟正黑體" panose="020B0604030504040204" pitchFamily="34" charset="-120"/>
                <a:ea typeface="微軟正黑體" panose="020B0604030504040204" pitchFamily="34" charset="-120"/>
              </a:rPr>
              <a:t>月</a:t>
            </a:r>
            <a:r>
              <a:rPr lang="en-US" altLang="zh-TW" sz="2800" b="1" dirty="0">
                <a:latin typeface="微軟正黑體" panose="020B0604030504040204" pitchFamily="34" charset="-120"/>
                <a:ea typeface="微軟正黑體" panose="020B0604030504040204" pitchFamily="34" charset="-120"/>
              </a:rPr>
              <a:t>11</a:t>
            </a:r>
            <a:r>
              <a:rPr lang="zh-TW" altLang="zh-TW" sz="2800" b="1" dirty="0">
                <a:latin typeface="微軟正黑體" panose="020B0604030504040204" pitchFamily="34" charset="-120"/>
                <a:ea typeface="微軟正黑體" panose="020B0604030504040204" pitchFamily="34" charset="-120"/>
              </a:rPr>
              <a:t>日「</a:t>
            </a:r>
            <a:r>
              <a:rPr lang="en-US" altLang="zh-TW" sz="2800" b="1" dirty="0">
                <a:latin typeface="微軟正黑體" panose="020B0604030504040204" pitchFamily="34" charset="-120"/>
                <a:ea typeface="微軟正黑體" panose="020B0604030504040204" pitchFamily="34" charset="-120"/>
              </a:rPr>
              <a:t>110</a:t>
            </a:r>
            <a:r>
              <a:rPr lang="zh-TW" altLang="zh-TW" sz="2800" b="1" dirty="0">
                <a:latin typeface="微軟正黑體" panose="020B0604030504040204" pitchFamily="34" charset="-120"/>
                <a:ea typeface="微軟正黑體" panose="020B0604030504040204" pitchFamily="34" charset="-120"/>
              </a:rPr>
              <a:t>年度教育部教育經費分配審議委員國民教育組第</a:t>
            </a:r>
            <a:r>
              <a:rPr lang="en-US" altLang="zh-TW" sz="2800" b="1" dirty="0">
                <a:latin typeface="微軟正黑體" panose="020B0604030504040204" pitchFamily="34" charset="-120"/>
                <a:ea typeface="微軟正黑體" panose="020B0604030504040204" pitchFamily="34" charset="-120"/>
              </a:rPr>
              <a:t>1</a:t>
            </a:r>
            <a:r>
              <a:rPr lang="zh-TW" altLang="zh-TW" sz="2800" b="1" dirty="0">
                <a:latin typeface="微軟正黑體" panose="020B0604030504040204" pitchFamily="34" charset="-120"/>
                <a:ea typeface="微軟正黑體" panose="020B0604030504040204" pitchFamily="34" charset="-120"/>
              </a:rPr>
              <a:t>次會議」審議通過</a:t>
            </a:r>
            <a:r>
              <a:rPr lang="zh-TW" altLang="en-US" sz="2800" b="1" dirty="0">
                <a:latin typeface="微軟正黑體" panose="020B0604030504040204" pitchFamily="34" charset="-120"/>
                <a:ea typeface="微軟正黑體" panose="020B0604030504040204" pitchFamily="34" charset="-120"/>
              </a:rPr>
              <a:t>，</a:t>
            </a:r>
            <a:r>
              <a:rPr lang="zh-TW" altLang="zh-TW" sz="2800" b="1" dirty="0">
                <a:latin typeface="微軟正黑體" panose="020B0604030504040204" pitchFamily="34" charset="-120"/>
                <a:ea typeface="微軟正黑體" panose="020B0604030504040204" pitchFamily="34" charset="-120"/>
              </a:rPr>
              <a:t>修正補助要點第</a:t>
            </a:r>
            <a:r>
              <a:rPr lang="en-US" altLang="zh-TW" sz="2800" b="1" dirty="0">
                <a:latin typeface="微軟正黑體" panose="020B0604030504040204" pitchFamily="34" charset="-120"/>
                <a:ea typeface="微軟正黑體" panose="020B0604030504040204" pitchFamily="34" charset="-120"/>
              </a:rPr>
              <a:t>4</a:t>
            </a:r>
            <a:r>
              <a:rPr lang="zh-TW" altLang="zh-TW" sz="2800" b="1" dirty="0">
                <a:latin typeface="微軟正黑體" panose="020B0604030504040204" pitchFamily="34" charset="-120"/>
                <a:ea typeface="微軟正黑體" panose="020B0604030504040204" pitchFamily="34" charset="-120"/>
              </a:rPr>
              <a:t>點附件</a:t>
            </a:r>
            <a:r>
              <a:rPr lang="en-US" altLang="zh-TW" sz="2800" b="1" dirty="0">
                <a:latin typeface="微軟正黑體" panose="020B0604030504040204" pitchFamily="34" charset="-120"/>
                <a:ea typeface="微軟正黑體" panose="020B0604030504040204" pitchFamily="34" charset="-120"/>
              </a:rPr>
              <a:t>1</a:t>
            </a:r>
            <a:r>
              <a:rPr lang="zh-TW" altLang="zh-TW" sz="2800" b="1" dirty="0">
                <a:latin typeface="微軟正黑體" panose="020B0604030504040204" pitchFamily="34" charset="-120"/>
                <a:ea typeface="微軟正黑體" panose="020B0604030504040204" pitchFamily="34" charset="-120"/>
              </a:rPr>
              <a:t>補助項目</a:t>
            </a:r>
            <a:r>
              <a:rPr lang="en-US" altLang="zh-TW" sz="2800" b="1" dirty="0">
                <a:latin typeface="微軟正黑體" panose="020B0604030504040204" pitchFamily="34" charset="-120"/>
                <a:ea typeface="微軟正黑體" panose="020B0604030504040204" pitchFamily="34" charset="-120"/>
              </a:rPr>
              <a:t>1-5</a:t>
            </a:r>
            <a:r>
              <a:rPr lang="zh-TW" altLang="zh-TW" sz="2800" b="1" dirty="0">
                <a:latin typeface="微軟正黑體" panose="020B0604030504040204" pitchFamily="34" charset="-120"/>
                <a:ea typeface="微軟正黑體" panose="020B0604030504040204" pitchFamily="34" charset="-120"/>
              </a:rPr>
              <a:t>交通車規定</a:t>
            </a:r>
            <a:r>
              <a:rPr lang="zh-TW" altLang="en-US" sz="2800" b="1" dirty="0">
                <a:latin typeface="微軟正黑體" panose="020B0604030504040204" pitchFamily="34" charset="-120"/>
                <a:ea typeface="微軟正黑體" panose="020B0604030504040204" pitchFamily="34" charset="-120"/>
              </a:rPr>
              <a:t>，故研修本計畫，擴大辦理讓多學生受惠。</a:t>
            </a:r>
            <a:endParaRPr lang="en-US" altLang="zh-TW" sz="2800" b="1" dirty="0">
              <a:latin typeface="微軟正黑體" panose="020B0604030504040204" pitchFamily="34" charset="-120"/>
              <a:ea typeface="微軟正黑體" panose="020B0604030504040204" pitchFamily="34" charset="-120"/>
            </a:endParaRPr>
          </a:p>
          <a:p>
            <a:pPr>
              <a:lnSpc>
                <a:spcPts val="3200"/>
              </a:lnSpc>
              <a:defRPr/>
            </a:pPr>
            <a:r>
              <a:rPr lang="zh-TW" altLang="en-US" sz="2800" b="1" dirty="0">
                <a:latin typeface="微軟正黑體" panose="020B0604030504040204" pitchFamily="34" charset="-120"/>
                <a:ea typeface="微軟正黑體" panose="020B0604030504040204" pitchFamily="34" charset="-120"/>
              </a:rPr>
              <a:t>三、</a:t>
            </a:r>
            <a:r>
              <a:rPr lang="en-US" altLang="zh-TW" sz="2800" b="1" dirty="0">
                <a:latin typeface="微軟正黑體" panose="020B0604030504040204" pitchFamily="34" charset="-120"/>
                <a:ea typeface="微軟正黑體" panose="020B0604030504040204" pitchFamily="34" charset="-120"/>
              </a:rPr>
              <a:t>110</a:t>
            </a:r>
            <a:r>
              <a:rPr lang="zh-TW" altLang="en-US" sz="2800" b="1" dirty="0">
                <a:latin typeface="微軟正黑體" panose="020B0604030504040204" pitchFamily="34" charset="-120"/>
                <a:ea typeface="微軟正黑體" panose="020B0604030504040204" pitchFamily="34" charset="-120"/>
              </a:rPr>
              <a:t>年至</a:t>
            </a:r>
            <a:r>
              <a:rPr lang="en-US" altLang="zh-TW" sz="2800" b="1" dirty="0">
                <a:latin typeface="微軟正黑體" panose="020B0604030504040204" pitchFamily="34" charset="-120"/>
                <a:ea typeface="微軟正黑體" panose="020B0604030504040204" pitchFamily="34" charset="-120"/>
              </a:rPr>
              <a:t>112</a:t>
            </a:r>
            <a:r>
              <a:rPr lang="zh-TW" altLang="en-US" sz="2800" b="1" dirty="0">
                <a:latin typeface="微軟正黑體" panose="020B0604030504040204" pitchFamily="34" charset="-120"/>
                <a:ea typeface="微軟正黑體" panose="020B0604030504040204" pitchFamily="34" charset="-120"/>
              </a:rPr>
              <a:t>年之偏遠地區高級中等學校計</a:t>
            </a:r>
            <a:r>
              <a:rPr lang="en-US" altLang="zh-TW" sz="2800" b="1" dirty="0">
                <a:latin typeface="微軟正黑體" panose="020B0604030504040204" pitchFamily="34" charset="-120"/>
                <a:ea typeface="微軟正黑體" panose="020B0604030504040204" pitchFamily="34" charset="-120"/>
              </a:rPr>
              <a:t>33</a:t>
            </a:r>
            <a:r>
              <a:rPr lang="zh-TW" altLang="en-US" sz="2800" b="1" dirty="0">
                <a:latin typeface="微軟正黑體" panose="020B0604030504040204" pitchFamily="34" charset="-120"/>
                <a:ea typeface="微軟正黑體" panose="020B0604030504040204" pitchFamily="34" charset="-120"/>
              </a:rPr>
              <a:t>校</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非山非市高級中等學校計</a:t>
            </a:r>
            <a:r>
              <a:rPr lang="en-US" altLang="zh-TW" sz="2800" b="1" dirty="0">
                <a:latin typeface="微軟正黑體" panose="020B0604030504040204" pitchFamily="34" charset="-120"/>
                <a:ea typeface="微軟正黑體" panose="020B0604030504040204" pitchFamily="34" charset="-120"/>
              </a:rPr>
              <a:t>28</a:t>
            </a:r>
            <a:r>
              <a:rPr lang="zh-TW" altLang="en-US" sz="2800" b="1" dirty="0">
                <a:latin typeface="微軟正黑體" panose="020B0604030504040204" pitchFamily="34" charset="-120"/>
                <a:ea typeface="微軟正黑體" panose="020B0604030504040204" pitchFamily="34" charset="-120"/>
              </a:rPr>
              <a:t>校，合計</a:t>
            </a:r>
            <a:r>
              <a:rPr lang="en-US" altLang="zh-TW" sz="2800" b="1" dirty="0">
                <a:latin typeface="微軟正黑體" panose="020B0604030504040204" pitchFamily="34" charset="-120"/>
                <a:ea typeface="微軟正黑體" panose="020B0604030504040204" pitchFamily="34" charset="-120"/>
              </a:rPr>
              <a:t>61</a:t>
            </a:r>
            <a:r>
              <a:rPr lang="zh-TW" altLang="en-US" sz="2800" b="1" dirty="0">
                <a:latin typeface="微軟正黑體" panose="020B0604030504040204" pitchFamily="34" charset="-120"/>
                <a:ea typeface="微軟正黑體" panose="020B0604030504040204" pitchFamily="34" charset="-120"/>
              </a:rPr>
              <a:t>校。</a:t>
            </a:r>
            <a:endParaRPr lang="zh-TW" altLang="zh-TW" sz="2800" b="1" dirty="0">
              <a:latin typeface="微軟正黑體" panose="020B0604030504040204" pitchFamily="34" charset="-120"/>
              <a:ea typeface="微軟正黑體" panose="020B0604030504040204" pitchFamily="34" charset="-120"/>
            </a:endParaRPr>
          </a:p>
        </p:txBody>
      </p:sp>
      <p:sp>
        <p:nvSpPr>
          <p:cNvPr id="6" name="矩形 5">
            <a:extLst>
              <a:ext uri="{FF2B5EF4-FFF2-40B4-BE49-F238E27FC236}">
                <a16:creationId xmlns="" xmlns:a16="http://schemas.microsoft.com/office/drawing/2014/main" id="{DA0884E1-E0A0-4972-B456-6F0BFE307106}"/>
              </a:ext>
            </a:extLst>
          </p:cNvPr>
          <p:cNvSpPr>
            <a:spLocks noChangeArrowheads="1"/>
          </p:cNvSpPr>
          <p:nvPr/>
        </p:nvSpPr>
        <p:spPr bwMode="auto">
          <a:xfrm>
            <a:off x="3059831" y="476250"/>
            <a:ext cx="3744193" cy="584775"/>
          </a:xfrm>
          <a:prstGeom prst="rect">
            <a:avLst/>
          </a:prstGeom>
          <a:noFill/>
          <a:ln w="9525">
            <a:noFill/>
            <a:miter lim="800000"/>
            <a:headEnd/>
            <a:tailEnd/>
          </a:ln>
        </p:spPr>
        <p:txBody>
          <a:bodyPr wrap="square">
            <a:spAutoFit/>
          </a:bodyPr>
          <a:lstStyle/>
          <a:p>
            <a:pPr>
              <a:defRPr/>
            </a:pPr>
            <a:r>
              <a:rPr kumimoji="0" lang="zh-TW" altLang="en-US" sz="3200" b="1" dirty="0">
                <a:solidFill>
                  <a:srgbClr val="0000FF"/>
                </a:solidFill>
                <a:latin typeface="+mn-lt"/>
                <a:ea typeface="微軟正黑體" pitchFamily="34" charset="-120"/>
              </a:rPr>
              <a:t>壹、計畫說明</a:t>
            </a:r>
            <a:r>
              <a:rPr kumimoji="0" lang="en-US" altLang="zh-TW" sz="3200" b="1" dirty="0">
                <a:solidFill>
                  <a:srgbClr val="0000FF"/>
                </a:solidFill>
                <a:latin typeface="+mn-lt"/>
                <a:ea typeface="微軟正黑體" pitchFamily="34" charset="-120"/>
              </a:rPr>
              <a:t>(</a:t>
            </a:r>
            <a:r>
              <a:rPr kumimoji="0" lang="zh-TW" altLang="en-US" sz="3200" b="1" dirty="0">
                <a:solidFill>
                  <a:srgbClr val="0000FF"/>
                </a:solidFill>
                <a:latin typeface="+mn-lt"/>
                <a:ea typeface="微軟正黑體" pitchFamily="34" charset="-120"/>
              </a:rPr>
              <a:t>前言</a:t>
            </a:r>
            <a:r>
              <a:rPr kumimoji="0" lang="en-US" altLang="zh-TW" sz="3200" b="1" dirty="0">
                <a:solidFill>
                  <a:srgbClr val="0000FF"/>
                </a:solidFill>
                <a:latin typeface="+mn-lt"/>
                <a:ea typeface="微軟正黑體" pitchFamily="34" charset="-120"/>
              </a:rPr>
              <a:t>)</a:t>
            </a:r>
            <a:r>
              <a:rPr kumimoji="0" lang="zh-TW" altLang="en-US" dirty="0">
                <a:latin typeface="+mn-lt"/>
                <a:ea typeface="微軟正黑體" pitchFamily="34" charset="-120"/>
              </a:rPr>
              <a:t> </a:t>
            </a:r>
            <a:endParaRPr kumimoji="0" lang="zh-CN" altLang="en-US" dirty="0">
              <a:latin typeface="+mn-lt"/>
              <a:ea typeface="微軟正黑體" pitchFamily="34" charset="-120"/>
            </a:endParaRPr>
          </a:p>
        </p:txBody>
      </p:sp>
    </p:spTree>
    <p:extLst>
      <p:ext uri="{BB962C8B-B14F-4D97-AF65-F5344CB8AC3E}">
        <p14:creationId xmlns:p14="http://schemas.microsoft.com/office/powerpoint/2010/main" val="822654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a:spLocks noChangeArrowheads="1"/>
          </p:cNvSpPr>
          <p:nvPr/>
        </p:nvSpPr>
        <p:spPr bwMode="auto">
          <a:xfrm>
            <a:off x="2972159" y="271321"/>
            <a:ext cx="3744193" cy="579438"/>
          </a:xfrm>
          <a:prstGeom prst="rect">
            <a:avLst/>
          </a:prstGeom>
          <a:noFill/>
          <a:ln w="9525">
            <a:noFill/>
            <a:miter lim="800000"/>
            <a:headEnd/>
            <a:tailEnd/>
          </a:ln>
        </p:spPr>
        <p:txBody>
          <a:bodyPr wrap="square">
            <a:spAutoFit/>
          </a:bodyPr>
          <a:lstStyle/>
          <a:p>
            <a:pPr>
              <a:defRPr/>
            </a:pPr>
            <a:r>
              <a:rPr kumimoji="0" lang="zh-TW" altLang="en-US" sz="3200" b="1" dirty="0">
                <a:solidFill>
                  <a:srgbClr val="0000FF"/>
                </a:solidFill>
                <a:latin typeface="+mn-lt"/>
                <a:ea typeface="微軟正黑體" pitchFamily="34" charset="-120"/>
              </a:rPr>
              <a:t>壹、計畫說明</a:t>
            </a:r>
            <a:r>
              <a:rPr kumimoji="0" lang="zh-TW" altLang="en-US" dirty="0">
                <a:latin typeface="+mn-lt"/>
                <a:ea typeface="微軟正黑體" pitchFamily="34" charset="-120"/>
              </a:rPr>
              <a:t> </a:t>
            </a:r>
            <a:endParaRPr kumimoji="0" lang="zh-CN" altLang="en-US" dirty="0">
              <a:latin typeface="+mn-lt"/>
              <a:ea typeface="微軟正黑體" pitchFamily="34" charset="-120"/>
            </a:endParaRPr>
          </a:p>
        </p:txBody>
      </p:sp>
      <p:sp>
        <p:nvSpPr>
          <p:cNvPr id="10243" name="Rectangle 3"/>
          <p:cNvSpPr>
            <a:spLocks noChangeArrowheads="1"/>
          </p:cNvSpPr>
          <p:nvPr/>
        </p:nvSpPr>
        <p:spPr bwMode="auto">
          <a:xfrm>
            <a:off x="444436" y="925371"/>
            <a:ext cx="8207375" cy="5098832"/>
          </a:xfrm>
          <a:prstGeom prst="rect">
            <a:avLst/>
          </a:prstGeom>
          <a:noFill/>
          <a:ln w="9525">
            <a:noFill/>
            <a:miter lim="800000"/>
            <a:headEnd/>
            <a:tailEnd/>
          </a:ln>
        </p:spPr>
        <p:txBody>
          <a:bodyPr anchor="ctr">
            <a:spAutoFit/>
          </a:bodyPr>
          <a:lstStyle/>
          <a:p>
            <a:pPr>
              <a:lnSpc>
                <a:spcPts val="3200"/>
              </a:lnSpc>
              <a:defRPr/>
            </a:pPr>
            <a:r>
              <a:rPr lang="zh-TW" altLang="zh-TW" sz="2800" b="1" dirty="0">
                <a:latin typeface="+mn-lt"/>
                <a:ea typeface="微軟正黑體" pitchFamily="34" charset="-120"/>
              </a:rPr>
              <a:t>一、依據</a:t>
            </a:r>
            <a:endParaRPr lang="en-US" altLang="zh-TW" sz="2800" b="1" dirty="0">
              <a:latin typeface="+mn-lt"/>
              <a:ea typeface="微軟正黑體" pitchFamily="34" charset="-120"/>
            </a:endParaRPr>
          </a:p>
          <a:p>
            <a:pPr lvl="0"/>
            <a:r>
              <a:rPr lang="zh-TW" altLang="zh-TW" sz="2800" b="1" dirty="0">
                <a:latin typeface="微軟正黑體" panose="020B0604030504040204" pitchFamily="34" charset="-120"/>
                <a:ea typeface="微軟正黑體" panose="020B0604030504040204" pitchFamily="34" charset="-120"/>
              </a:rPr>
              <a:t>依「偏遠地區學校教育發展條例」第</a:t>
            </a:r>
            <a:r>
              <a:rPr lang="en-US" altLang="zh-TW" sz="2800" b="1" dirty="0">
                <a:latin typeface="微軟正黑體" panose="020B0604030504040204" pitchFamily="34" charset="-120"/>
                <a:ea typeface="微軟正黑體" panose="020B0604030504040204" pitchFamily="34" charset="-120"/>
              </a:rPr>
              <a:t>9</a:t>
            </a:r>
            <a:r>
              <a:rPr lang="zh-TW" altLang="zh-TW" sz="2800" b="1" dirty="0">
                <a:latin typeface="微軟正黑體" panose="020B0604030504040204" pitchFamily="34" charset="-120"/>
                <a:ea typeface="微軟正黑體" panose="020B0604030504040204" pitchFamily="34" charset="-120"/>
              </a:rPr>
              <a:t>條第</a:t>
            </a:r>
            <a:r>
              <a:rPr lang="en-US" altLang="zh-TW" sz="2800" b="1" dirty="0">
                <a:latin typeface="微軟正黑體" panose="020B0604030504040204" pitchFamily="34" charset="-120"/>
                <a:ea typeface="微軟正黑體" panose="020B0604030504040204" pitchFamily="34" charset="-120"/>
              </a:rPr>
              <a:t>1</a:t>
            </a:r>
            <a:r>
              <a:rPr lang="zh-TW" altLang="zh-TW" sz="2800" b="1" dirty="0">
                <a:latin typeface="微軟正黑體" panose="020B0604030504040204" pitchFamily="34" charset="-120"/>
                <a:ea typeface="微軟正黑體" panose="020B0604030504040204" pitchFamily="34" charset="-120"/>
              </a:rPr>
              <a:t>項第</a:t>
            </a:r>
            <a:r>
              <a:rPr lang="en-US" altLang="zh-TW" sz="2800" b="1" dirty="0">
                <a:latin typeface="微軟正黑體" panose="020B0604030504040204" pitchFamily="34" charset="-120"/>
                <a:ea typeface="微軟正黑體" panose="020B0604030504040204" pitchFamily="34" charset="-120"/>
              </a:rPr>
              <a:t>3</a:t>
            </a:r>
            <a:r>
              <a:rPr lang="zh-TW" altLang="zh-TW" sz="2800" b="1" dirty="0">
                <a:latin typeface="微軟正黑體" panose="020B0604030504040204" pitchFamily="34" charset="-120"/>
                <a:ea typeface="微軟正黑體" panose="020B0604030504040204" pitchFamily="34" charset="-120"/>
              </a:rPr>
              <a:t>款、第</a:t>
            </a:r>
            <a:r>
              <a:rPr lang="en-US" altLang="zh-TW" sz="2800" b="1" dirty="0">
                <a:latin typeface="微軟正黑體" panose="020B0604030504040204" pitchFamily="34" charset="-120"/>
                <a:ea typeface="微軟正黑體" panose="020B0604030504040204" pitchFamily="34" charset="-120"/>
              </a:rPr>
              <a:t>9</a:t>
            </a:r>
            <a:r>
              <a:rPr lang="zh-TW" altLang="zh-TW" sz="2800" b="1" dirty="0">
                <a:latin typeface="微軟正黑體" panose="020B0604030504040204" pitchFamily="34" charset="-120"/>
                <a:ea typeface="微軟正黑體" panose="020B0604030504040204" pitchFamily="34" charset="-120"/>
              </a:rPr>
              <a:t>條第</a:t>
            </a:r>
            <a:r>
              <a:rPr lang="en-US" altLang="zh-TW" sz="2800" b="1" dirty="0">
                <a:latin typeface="微軟正黑體" panose="020B0604030504040204" pitchFamily="34" charset="-120"/>
                <a:ea typeface="微軟正黑體" panose="020B0604030504040204" pitchFamily="34" charset="-120"/>
              </a:rPr>
              <a:t>2</a:t>
            </a:r>
            <a:r>
              <a:rPr lang="zh-TW" altLang="zh-TW" sz="2800" b="1" dirty="0">
                <a:latin typeface="微軟正黑體" panose="020B0604030504040204" pitchFamily="34" charset="-120"/>
                <a:ea typeface="微軟正黑體" panose="020B0604030504040204" pitchFamily="34" charset="-120"/>
              </a:rPr>
              <a:t>項及「教育部補助偏遠地區學校及非山非市學校教育經費作業要點」</a:t>
            </a:r>
            <a:r>
              <a:rPr lang="en-US" altLang="zh-TW" sz="2800" b="1" dirty="0">
                <a:latin typeface="微軟正黑體" panose="020B0604030504040204" pitchFamily="34" charset="-120"/>
                <a:ea typeface="微軟正黑體" panose="020B0604030504040204" pitchFamily="34" charset="-120"/>
              </a:rPr>
              <a:t>(</a:t>
            </a:r>
            <a:r>
              <a:rPr lang="zh-TW" altLang="zh-TW" sz="2800" b="1" dirty="0">
                <a:latin typeface="微軟正黑體" panose="020B0604030504040204" pitchFamily="34" charset="-120"/>
                <a:ea typeface="微軟正黑體" panose="020B0604030504040204" pitchFamily="34" charset="-120"/>
              </a:rPr>
              <a:t>以下簡稱本要點</a:t>
            </a:r>
            <a:r>
              <a:rPr lang="en-US" altLang="zh-TW" sz="2800" b="1" dirty="0">
                <a:latin typeface="微軟正黑體" panose="020B0604030504040204" pitchFamily="34" charset="-120"/>
                <a:ea typeface="微軟正黑體" panose="020B0604030504040204" pitchFamily="34" charset="-120"/>
              </a:rPr>
              <a:t>)</a:t>
            </a:r>
            <a:r>
              <a:rPr lang="zh-TW" altLang="zh-TW" sz="2800" b="1" dirty="0">
                <a:latin typeface="微軟正黑體" panose="020B0604030504040204" pitchFamily="34" charset="-120"/>
                <a:ea typeface="微軟正黑體" panose="020B0604030504040204" pitchFamily="34" charset="-120"/>
              </a:rPr>
              <a:t>辦理。</a:t>
            </a:r>
            <a:endParaRPr lang="zh-TW" altLang="zh-TW" sz="2800" b="1" dirty="0">
              <a:solidFill>
                <a:srgbClr val="FF0000"/>
              </a:solidFill>
              <a:latin typeface="+mn-lt"/>
              <a:ea typeface="微軟正黑體" pitchFamily="34" charset="-120"/>
            </a:endParaRPr>
          </a:p>
          <a:p>
            <a:pPr>
              <a:lnSpc>
                <a:spcPts val="3200"/>
              </a:lnSpc>
              <a:defRPr/>
            </a:pPr>
            <a:r>
              <a:rPr lang="zh-TW" altLang="zh-TW" sz="2800" b="1" dirty="0">
                <a:latin typeface="+mn-lt"/>
                <a:ea typeface="微軟正黑體" pitchFamily="34" charset="-120"/>
              </a:rPr>
              <a:t>二、目的</a:t>
            </a:r>
            <a:endParaRPr lang="en-US" altLang="zh-TW" sz="2800" b="1" dirty="0">
              <a:latin typeface="+mn-lt"/>
              <a:ea typeface="微軟正黑體" pitchFamily="34" charset="-120"/>
            </a:endParaRPr>
          </a:p>
          <a:p>
            <a:pPr marL="914400" lvl="1" indent="-457200">
              <a:lnSpc>
                <a:spcPts val="3200"/>
              </a:lnSpc>
              <a:buBlip>
                <a:blip r:embed="rId3"/>
              </a:buBlip>
              <a:defRPr/>
            </a:pPr>
            <a:r>
              <a:rPr lang="zh-TW" altLang="zh-TW" sz="2800" b="1" dirty="0">
                <a:solidFill>
                  <a:srgbClr val="FF0000"/>
                </a:solidFill>
                <a:latin typeface="+mn-lt"/>
                <a:ea typeface="微軟正黑體" pitchFamily="34" charset="-120"/>
              </a:rPr>
              <a:t>協助偏遠地區</a:t>
            </a:r>
            <a:r>
              <a:rPr lang="zh-TW" altLang="en-US" sz="2800" b="1" dirty="0">
                <a:solidFill>
                  <a:srgbClr val="FF0000"/>
                </a:solidFill>
                <a:latin typeface="+mn-lt"/>
                <a:ea typeface="微軟正黑體" pitchFamily="34" charset="-120"/>
              </a:rPr>
              <a:t>及非山非市</a:t>
            </a:r>
            <a:r>
              <a:rPr lang="zh-TW" altLang="zh-TW" sz="2800" b="1" dirty="0">
                <a:solidFill>
                  <a:srgbClr val="FF0000"/>
                </a:solidFill>
                <a:latin typeface="+mn-lt"/>
                <a:ea typeface="微軟正黑體" pitchFamily="34" charset="-120"/>
              </a:rPr>
              <a:t>公立高級中等學校（以下簡稱學校）學生解決就學及通學困難</a:t>
            </a:r>
            <a:endParaRPr lang="en-US" altLang="zh-TW" sz="2800" b="1" dirty="0">
              <a:solidFill>
                <a:srgbClr val="FF0000"/>
              </a:solidFill>
              <a:latin typeface="+mn-lt"/>
              <a:ea typeface="微軟正黑體" pitchFamily="34" charset="-120"/>
            </a:endParaRPr>
          </a:p>
          <a:p>
            <a:pPr marL="914400" lvl="1" indent="-457200">
              <a:lnSpc>
                <a:spcPts val="3200"/>
              </a:lnSpc>
              <a:buBlip>
                <a:blip r:embed="rId3"/>
              </a:buBlip>
              <a:defRPr/>
            </a:pPr>
            <a:r>
              <a:rPr lang="zh-TW" altLang="zh-TW" sz="2800" b="1" dirty="0">
                <a:solidFill>
                  <a:srgbClr val="FF0000"/>
                </a:solidFill>
                <a:latin typeface="+mn-lt"/>
                <a:ea typeface="微軟正黑體" pitchFamily="34" charset="-120"/>
              </a:rPr>
              <a:t>以縮短城鄉教育差距，提供學校均等發展的機會</a:t>
            </a:r>
            <a:endParaRPr lang="en-US" altLang="zh-TW" sz="2800" b="1" dirty="0">
              <a:solidFill>
                <a:srgbClr val="FF0000"/>
              </a:solidFill>
              <a:latin typeface="+mn-lt"/>
              <a:ea typeface="微軟正黑體" pitchFamily="34" charset="-120"/>
            </a:endParaRPr>
          </a:p>
          <a:p>
            <a:pPr marL="914400" lvl="1" indent="-457200">
              <a:lnSpc>
                <a:spcPts val="3200"/>
              </a:lnSpc>
              <a:buBlip>
                <a:blip r:embed="rId3"/>
              </a:buBlip>
              <a:defRPr/>
            </a:pPr>
            <a:r>
              <a:rPr lang="zh-TW" altLang="zh-TW" sz="2800" b="1" dirty="0">
                <a:solidFill>
                  <a:srgbClr val="FF0000"/>
                </a:solidFill>
                <a:latin typeface="微軟正黑體" panose="020B0604030504040204" pitchFamily="34" charset="-120"/>
                <a:ea typeface="微軟正黑體" panose="020B0604030504040204" pitchFamily="34" charset="-120"/>
              </a:rPr>
              <a:t>補助學校租賃學生通學交通車或特殊身分等類學生自行搭乘大眾運輸工具所需經費。</a:t>
            </a:r>
          </a:p>
        </p:txBody>
      </p:sp>
      <p:sp>
        <p:nvSpPr>
          <p:cNvPr id="10248" name="Text Box 10"/>
          <p:cNvSpPr txBox="1">
            <a:spLocks noChangeArrowheads="1"/>
          </p:cNvSpPr>
          <p:nvPr/>
        </p:nvSpPr>
        <p:spPr bwMode="auto">
          <a:xfrm>
            <a:off x="7524750" y="4292600"/>
            <a:ext cx="792163" cy="366713"/>
          </a:xfrm>
          <a:prstGeom prst="rect">
            <a:avLst/>
          </a:prstGeom>
          <a:noFill/>
          <a:ln w="9525">
            <a:noFill/>
            <a:miter lim="800000"/>
            <a:headEnd/>
            <a:tailEnd/>
          </a:ln>
        </p:spPr>
        <p:txBody>
          <a:bodyPr>
            <a:spAutoFit/>
          </a:bodyPr>
          <a:lstStyle/>
          <a:p>
            <a:pPr>
              <a:defRPr/>
            </a:pPr>
            <a:endParaRPr lang="zh-TW" altLang="en-US">
              <a:latin typeface="+mn-lt"/>
              <a:ea typeface="微軟正黑體" pitchFamily="34" charset="-120"/>
            </a:endParaRPr>
          </a:p>
        </p:txBody>
      </p:sp>
      <p:pic>
        <p:nvPicPr>
          <p:cNvPr id="7174" name="Picture 8" descr="C:\Documents and Settings\Administrator\桌面\edu.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62463" y="6018213"/>
            <a:ext cx="763587"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矩形 13"/>
          <p:cNvSpPr/>
          <p:nvPr/>
        </p:nvSpPr>
        <p:spPr>
          <a:xfrm>
            <a:off x="251520" y="6365557"/>
            <a:ext cx="4296604" cy="492443"/>
          </a:xfrm>
          <a:prstGeom prst="rect">
            <a:avLst/>
          </a:prstGeom>
          <a:noFill/>
          <a:ln>
            <a:noFill/>
          </a:ln>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kumimoji="0" lang="zh-TW" altLang="zh-TW"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微軟正黑體" pitchFamily="34" charset="-120"/>
                <a:ea typeface="微軟正黑體" pitchFamily="34" charset="-120"/>
              </a:rPr>
              <a:t>教育部國民及學前教育署</a:t>
            </a:r>
            <a:endParaRPr lang="zh-TW" altLang="en-US"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15" name="矩形 14"/>
          <p:cNvSpPr/>
          <p:nvPr/>
        </p:nvSpPr>
        <p:spPr>
          <a:xfrm>
            <a:off x="5076056" y="6365557"/>
            <a:ext cx="4296604" cy="492443"/>
          </a:xfrm>
          <a:prstGeom prst="rect">
            <a:avLst/>
          </a:prstGeom>
          <a:noFill/>
          <a:ln>
            <a:noFill/>
          </a:ln>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kumimoji="0" lang="zh-TW" altLang="zh-TW"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微軟正黑體" pitchFamily="34" charset="-120"/>
                <a:ea typeface="微軟正黑體" pitchFamily="34" charset="-120"/>
              </a:rPr>
              <a:t>教育部國民及學前教育署</a:t>
            </a:r>
            <a:endParaRPr lang="zh-TW" altLang="en-US"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pic>
        <p:nvPicPr>
          <p:cNvPr id="4" name="圖形 3" descr="燈泡">
            <a:hlinkClick r:id="rId5"/>
            <a:extLst>
              <a:ext uri="{FF2B5EF4-FFF2-40B4-BE49-F238E27FC236}">
                <a16:creationId xmlns="" xmlns:a16="http://schemas.microsoft.com/office/drawing/2014/main" id="{DCFCE7D2-E345-4E4E-ADFD-3A92FD6C5C72}"/>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 xmlns:asvg="http://schemas.microsoft.com/office/drawing/2016/SVG/main" r:embed="rId7"/>
              </a:ext>
            </a:extLst>
          </a:blip>
          <a:stretch>
            <a:fillRect/>
          </a:stretch>
        </p:blipFill>
        <p:spPr>
          <a:xfrm>
            <a:off x="7034242" y="271321"/>
            <a:ext cx="914400" cy="914400"/>
          </a:xfrm>
          <a:prstGeom prst="rect">
            <a:avLst/>
          </a:prstGeom>
        </p:spPr>
      </p:pic>
      <p:sp>
        <p:nvSpPr>
          <p:cNvPr id="5" name="文字方塊 4">
            <a:extLst>
              <a:ext uri="{FF2B5EF4-FFF2-40B4-BE49-F238E27FC236}">
                <a16:creationId xmlns="" xmlns:a16="http://schemas.microsoft.com/office/drawing/2014/main" id="{1A95A047-F93C-464A-AEA7-5CB9E4E7BD85}"/>
              </a:ext>
            </a:extLst>
          </p:cNvPr>
          <p:cNvSpPr txBox="1"/>
          <p:nvPr/>
        </p:nvSpPr>
        <p:spPr>
          <a:xfrm>
            <a:off x="7705387" y="299073"/>
            <a:ext cx="430887" cy="1069447"/>
          </a:xfrm>
          <a:prstGeom prst="rect">
            <a:avLst/>
          </a:prstGeom>
          <a:noFill/>
        </p:spPr>
        <p:txBody>
          <a:bodyPr vert="eaVert" wrap="square" rtlCol="0">
            <a:spAutoFit/>
          </a:bodyPr>
          <a:lstStyle/>
          <a:p>
            <a:r>
              <a:rPr lang="zh-TW" altLang="en-US" sz="1600" b="1" dirty="0">
                <a:latin typeface="微軟正黑體" panose="020B0604030504040204" pitchFamily="34" charset="-120"/>
                <a:ea typeface="微軟正黑體" panose="020B0604030504040204" pitchFamily="34" charset="-120"/>
              </a:rPr>
              <a:t>實施計畫</a:t>
            </a:r>
          </a:p>
        </p:txBody>
      </p:sp>
      <p:pic>
        <p:nvPicPr>
          <p:cNvPr id="7" name="圖片 6">
            <a:extLst>
              <a:ext uri="{FF2B5EF4-FFF2-40B4-BE49-F238E27FC236}">
                <a16:creationId xmlns="" xmlns:a16="http://schemas.microsoft.com/office/drawing/2014/main" id="{22F6A990-B412-422B-B681-10956E0B36C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110200" y="324648"/>
            <a:ext cx="864853" cy="864853"/>
          </a:xfrm>
          <a:prstGeom prst="rect">
            <a:avLst/>
          </a:prstGeom>
        </p:spPr>
      </p:pic>
    </p:spTree>
  </p:cSld>
  <p:clrMapOvr>
    <a:masterClrMapping/>
  </p:clrMapOvr>
  <p:transition>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8" name="Text Box 10"/>
          <p:cNvSpPr txBox="1">
            <a:spLocks noChangeArrowheads="1"/>
          </p:cNvSpPr>
          <p:nvPr/>
        </p:nvSpPr>
        <p:spPr bwMode="auto">
          <a:xfrm>
            <a:off x="7524750" y="4292600"/>
            <a:ext cx="792163" cy="366713"/>
          </a:xfrm>
          <a:prstGeom prst="rect">
            <a:avLst/>
          </a:prstGeom>
          <a:noFill/>
          <a:ln w="9525">
            <a:noFill/>
            <a:miter lim="800000"/>
            <a:headEnd/>
            <a:tailEnd/>
          </a:ln>
        </p:spPr>
        <p:txBody>
          <a:bodyPr>
            <a:spAutoFit/>
          </a:bodyPr>
          <a:lstStyle/>
          <a:p>
            <a:pPr>
              <a:defRPr/>
            </a:pPr>
            <a:endParaRPr lang="zh-TW" altLang="en-US">
              <a:latin typeface="+mn-lt"/>
            </a:endParaRPr>
          </a:p>
        </p:txBody>
      </p:sp>
      <p:sp>
        <p:nvSpPr>
          <p:cNvPr id="10" name="Rectangle 3"/>
          <p:cNvSpPr>
            <a:spLocks noChangeArrowheads="1"/>
          </p:cNvSpPr>
          <p:nvPr/>
        </p:nvSpPr>
        <p:spPr bwMode="auto">
          <a:xfrm>
            <a:off x="443482" y="1479370"/>
            <a:ext cx="8209284" cy="4298613"/>
          </a:xfrm>
          <a:prstGeom prst="rect">
            <a:avLst/>
          </a:prstGeom>
          <a:noFill/>
          <a:ln w="9525">
            <a:noFill/>
            <a:miter lim="800000"/>
            <a:headEnd/>
            <a:tailEnd/>
          </a:ln>
        </p:spPr>
        <p:txBody>
          <a:bodyPr wrap="square" anchor="ctr">
            <a:spAutoFit/>
          </a:bodyPr>
          <a:lstStyle/>
          <a:p>
            <a:pPr>
              <a:defRPr/>
            </a:pPr>
            <a:r>
              <a:rPr lang="zh-TW" altLang="zh-TW" sz="2800" b="1" dirty="0">
                <a:latin typeface="+mn-lt"/>
                <a:ea typeface="微軟正黑體" pitchFamily="34" charset="-120"/>
              </a:rPr>
              <a:t>三、補助對象</a:t>
            </a:r>
            <a:endParaRPr lang="en-US" altLang="zh-TW" sz="2800" b="1" dirty="0">
              <a:latin typeface="+mn-lt"/>
              <a:ea typeface="微軟正黑體" pitchFamily="34" charset="-120"/>
            </a:endParaRPr>
          </a:p>
          <a:p>
            <a:pPr>
              <a:defRPr/>
            </a:pPr>
            <a:r>
              <a:rPr lang="zh-TW" altLang="en-US" sz="2800" b="1" dirty="0">
                <a:solidFill>
                  <a:srgbClr val="FF0000"/>
                </a:solidFill>
                <a:latin typeface="微軟正黑體" panose="020B0604030504040204" pitchFamily="34" charset="-120"/>
                <a:ea typeface="微軟正黑體" panose="020B0604030504040204" pitchFamily="34" charset="-120"/>
              </a:rPr>
              <a:t>          </a:t>
            </a:r>
            <a:r>
              <a:rPr lang="zh-TW" altLang="zh-TW" sz="2800" b="1" dirty="0">
                <a:solidFill>
                  <a:srgbClr val="FF0000"/>
                </a:solidFill>
                <a:latin typeface="微軟正黑體" panose="020B0604030504040204" pitchFamily="34" charset="-120"/>
                <a:ea typeface="微軟正黑體" panose="020B0604030504040204" pitchFamily="34" charset="-120"/>
              </a:rPr>
              <a:t>學校及其在校學生。</a:t>
            </a:r>
            <a:endParaRPr lang="en-US" altLang="zh-TW" sz="2800" b="1" dirty="0">
              <a:solidFill>
                <a:srgbClr val="FF0000"/>
              </a:solidFill>
              <a:latin typeface="微軟正黑體" panose="020B0604030504040204" pitchFamily="34" charset="-120"/>
              <a:ea typeface="微軟正黑體" panose="020B0604030504040204" pitchFamily="34" charset="-120"/>
            </a:endParaRPr>
          </a:p>
          <a:p>
            <a:pPr>
              <a:defRPr/>
            </a:pPr>
            <a:r>
              <a:rPr lang="zh-TW" altLang="zh-TW" sz="2800" b="1" dirty="0">
                <a:latin typeface="+mn-lt"/>
                <a:ea typeface="微軟正黑體" pitchFamily="34" charset="-120"/>
              </a:rPr>
              <a:t>四、補助項目</a:t>
            </a:r>
            <a:endParaRPr lang="en-US" altLang="zh-TW" sz="2800" b="1" dirty="0">
              <a:latin typeface="+mn-lt"/>
              <a:ea typeface="微軟正黑體" pitchFamily="34" charset="-120"/>
            </a:endParaRPr>
          </a:p>
          <a:p>
            <a:pPr marL="914400" lvl="1" indent="-457200">
              <a:buBlip>
                <a:blip r:embed="rId3"/>
              </a:buBlip>
              <a:defRPr/>
            </a:pPr>
            <a:r>
              <a:rPr lang="zh-TW" altLang="zh-TW" sz="2800" b="1" dirty="0">
                <a:solidFill>
                  <a:srgbClr val="0000FF"/>
                </a:solidFill>
                <a:latin typeface="+mn-lt"/>
                <a:ea typeface="微軟正黑體" pitchFamily="34" charset="-120"/>
              </a:rPr>
              <a:t>學校租賃交通車費</a:t>
            </a:r>
            <a:endParaRPr lang="en-US" altLang="zh-TW" sz="2800" b="1" dirty="0">
              <a:solidFill>
                <a:srgbClr val="0000FF"/>
              </a:solidFill>
              <a:latin typeface="+mn-lt"/>
              <a:ea typeface="微軟正黑體" pitchFamily="34" charset="-120"/>
            </a:endParaRPr>
          </a:p>
          <a:p>
            <a:pPr>
              <a:lnSpc>
                <a:spcPts val="4000"/>
              </a:lnSpc>
              <a:defRPr/>
            </a:pPr>
            <a:r>
              <a:rPr lang="zh-TW" altLang="zh-TW" sz="2800" b="1" dirty="0">
                <a:ea typeface="微軟正黑體" pitchFamily="34" charset="-120"/>
              </a:rPr>
              <a:t>五、補助經費</a:t>
            </a:r>
            <a:r>
              <a:rPr lang="en-US" altLang="zh-TW" sz="2800" b="1" u="sng" dirty="0">
                <a:solidFill>
                  <a:srgbClr val="006600"/>
                </a:solidFill>
                <a:ea typeface="微軟正黑體" pitchFamily="34" charset="-120"/>
              </a:rPr>
              <a:t>(</a:t>
            </a:r>
            <a:r>
              <a:rPr lang="zh-TW" altLang="en-US" sz="2800" b="1" u="sng" dirty="0">
                <a:solidFill>
                  <a:srgbClr val="006600"/>
                </a:solidFill>
                <a:ea typeface="微軟正黑體" pitchFamily="34" charset="-120"/>
              </a:rPr>
              <a:t>本次申請暫以一個學期或</a:t>
            </a:r>
            <a:r>
              <a:rPr lang="en-US" altLang="zh-TW" sz="2800" b="1" u="sng" dirty="0">
                <a:solidFill>
                  <a:srgbClr val="006600"/>
                </a:solidFill>
                <a:ea typeface="微軟正黑體" pitchFamily="34" charset="-120"/>
              </a:rPr>
              <a:t>5</a:t>
            </a:r>
            <a:r>
              <a:rPr lang="zh-TW" altLang="en-US" sz="2800" b="1" u="sng" dirty="0">
                <a:solidFill>
                  <a:srgbClr val="006600"/>
                </a:solidFill>
                <a:ea typeface="微軟正黑體" pitchFamily="34" charset="-120"/>
              </a:rPr>
              <a:t>個月計算</a:t>
            </a:r>
            <a:r>
              <a:rPr lang="en-US" altLang="zh-TW" sz="2800" b="1" u="sng" dirty="0">
                <a:solidFill>
                  <a:srgbClr val="006600"/>
                </a:solidFill>
                <a:ea typeface="微軟正黑體" pitchFamily="34" charset="-120"/>
              </a:rPr>
              <a:t>)</a:t>
            </a:r>
            <a:endParaRPr lang="zh-TW" altLang="zh-TW" sz="2800" b="1" u="sng" dirty="0">
              <a:solidFill>
                <a:srgbClr val="006600"/>
              </a:solidFill>
              <a:ea typeface="微軟正黑體" pitchFamily="34" charset="-120"/>
            </a:endParaRPr>
          </a:p>
          <a:p>
            <a:pPr marL="800100" lvl="1" indent="-342900">
              <a:lnSpc>
                <a:spcPts val="4000"/>
              </a:lnSpc>
              <a:buBlip>
                <a:blip r:embed="rId3"/>
              </a:buBlip>
              <a:defRPr/>
            </a:pPr>
            <a:r>
              <a:rPr lang="zh-TW" altLang="zh-TW" sz="2800" b="1" u="sng" dirty="0">
                <a:solidFill>
                  <a:srgbClr val="0000FF"/>
                </a:solidFill>
                <a:ea typeface="微軟正黑體" pitchFamily="34" charset="-120"/>
              </a:rPr>
              <a:t>學校租賃交通車</a:t>
            </a:r>
            <a:r>
              <a:rPr lang="zh-TW" altLang="en-US" sz="2800" b="1" dirty="0">
                <a:solidFill>
                  <a:srgbClr val="0000FF"/>
                </a:solidFill>
                <a:ea typeface="微軟正黑體" pitchFamily="34" charset="-120"/>
              </a:rPr>
              <a:t>：</a:t>
            </a:r>
            <a:r>
              <a:rPr lang="zh-TW" altLang="zh-TW" sz="2800" b="1" dirty="0">
                <a:ea typeface="微軟正黑體" pitchFamily="34" charset="-120"/>
              </a:rPr>
              <a:t>每學年度每車最高補助新臺幣</a:t>
            </a:r>
            <a:r>
              <a:rPr lang="en-US" altLang="zh-TW" sz="2800" b="1" dirty="0">
                <a:ea typeface="微軟正黑體" pitchFamily="34" charset="-120"/>
              </a:rPr>
              <a:t>140</a:t>
            </a:r>
            <a:r>
              <a:rPr lang="zh-TW" altLang="zh-TW" sz="2800" b="1" dirty="0">
                <a:ea typeface="微軟正黑體" pitchFamily="34" charset="-120"/>
              </a:rPr>
              <a:t>萬元為上限，以實際核定補助金額為準</a:t>
            </a:r>
            <a:r>
              <a:rPr lang="en-US" altLang="zh-TW" sz="2800" b="1" dirty="0">
                <a:ea typeface="微軟正黑體" pitchFamily="34" charset="-120"/>
              </a:rPr>
              <a:t>(</a:t>
            </a:r>
            <a:r>
              <a:rPr lang="zh-TW" altLang="en-US" sz="2800" b="1" dirty="0">
                <a:ea typeface="微軟正黑體" pitchFamily="34" charset="-120"/>
              </a:rPr>
              <a:t>一個學期每車</a:t>
            </a:r>
            <a:r>
              <a:rPr lang="en-US" altLang="zh-TW" sz="2800" b="1" dirty="0">
                <a:ea typeface="微軟正黑體" pitchFamily="34" charset="-120"/>
              </a:rPr>
              <a:t>70</a:t>
            </a:r>
            <a:r>
              <a:rPr lang="zh-TW" altLang="en-US" sz="2800" b="1" dirty="0">
                <a:ea typeface="微軟正黑體" pitchFamily="34" charset="-120"/>
              </a:rPr>
              <a:t>萬元為上限</a:t>
            </a:r>
            <a:r>
              <a:rPr lang="en-US" altLang="zh-TW" sz="2800" b="1" dirty="0">
                <a:ea typeface="微軟正黑體" pitchFamily="34" charset="-120"/>
              </a:rPr>
              <a:t>)</a:t>
            </a:r>
            <a:endParaRPr lang="zh-TW" altLang="zh-TW" sz="2800" b="1" dirty="0">
              <a:ea typeface="微軟正黑體" pitchFamily="34" charset="-120"/>
            </a:endParaRPr>
          </a:p>
          <a:p>
            <a:pPr lvl="1">
              <a:defRPr/>
            </a:pPr>
            <a:endParaRPr lang="en-US" altLang="zh-TW" sz="2800" b="1" dirty="0">
              <a:solidFill>
                <a:srgbClr val="0000FF"/>
              </a:solidFill>
              <a:latin typeface="+mn-lt"/>
              <a:ea typeface="微軟正黑體" pitchFamily="34" charset="-120"/>
            </a:endParaRPr>
          </a:p>
        </p:txBody>
      </p:sp>
      <p:pic>
        <p:nvPicPr>
          <p:cNvPr id="8198" name="Picture 8" descr="C:\Documents and Settings\Administrator\桌面\edu.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62463" y="6018213"/>
            <a:ext cx="763587"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矩形 14"/>
          <p:cNvSpPr/>
          <p:nvPr/>
        </p:nvSpPr>
        <p:spPr>
          <a:xfrm>
            <a:off x="251520" y="6365557"/>
            <a:ext cx="4296604" cy="492443"/>
          </a:xfrm>
          <a:prstGeom prst="rect">
            <a:avLst/>
          </a:prstGeom>
          <a:noFill/>
          <a:ln>
            <a:noFill/>
          </a:ln>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kumimoji="0" lang="zh-TW" altLang="zh-TW"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微軟正黑體" pitchFamily="34" charset="-120"/>
                <a:ea typeface="微軟正黑體" pitchFamily="34" charset="-120"/>
              </a:rPr>
              <a:t>教育部國民及學前教育署</a:t>
            </a:r>
            <a:endParaRPr lang="zh-TW" altLang="en-US"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16" name="矩形 15"/>
          <p:cNvSpPr/>
          <p:nvPr/>
        </p:nvSpPr>
        <p:spPr>
          <a:xfrm>
            <a:off x="5076056" y="6365557"/>
            <a:ext cx="4296604" cy="492443"/>
          </a:xfrm>
          <a:prstGeom prst="rect">
            <a:avLst/>
          </a:prstGeom>
          <a:noFill/>
          <a:ln>
            <a:noFill/>
          </a:ln>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kumimoji="0" lang="zh-TW" altLang="zh-TW"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微軟正黑體" pitchFamily="34" charset="-120"/>
                <a:ea typeface="微軟正黑體" pitchFamily="34" charset="-120"/>
              </a:rPr>
              <a:t>教育部國民及學前教育署</a:t>
            </a:r>
            <a:endParaRPr lang="zh-TW" altLang="en-US"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11" name="矩形 10">
            <a:extLst>
              <a:ext uri="{FF2B5EF4-FFF2-40B4-BE49-F238E27FC236}">
                <a16:creationId xmlns="" xmlns:a16="http://schemas.microsoft.com/office/drawing/2014/main" id="{105FC678-25CC-408D-B04F-1DA24706DEDB}"/>
              </a:ext>
            </a:extLst>
          </p:cNvPr>
          <p:cNvSpPr>
            <a:spLocks noChangeArrowheads="1"/>
          </p:cNvSpPr>
          <p:nvPr/>
        </p:nvSpPr>
        <p:spPr bwMode="auto">
          <a:xfrm>
            <a:off x="2483768" y="333375"/>
            <a:ext cx="3599681" cy="579438"/>
          </a:xfrm>
          <a:prstGeom prst="rect">
            <a:avLst/>
          </a:prstGeom>
          <a:noFill/>
          <a:ln w="9525">
            <a:noFill/>
            <a:miter lim="800000"/>
            <a:headEnd/>
            <a:tailEnd/>
          </a:ln>
        </p:spPr>
        <p:txBody>
          <a:bodyPr wrap="square">
            <a:spAutoFit/>
          </a:bodyPr>
          <a:lstStyle/>
          <a:p>
            <a:pPr>
              <a:defRPr/>
            </a:pPr>
            <a:r>
              <a:rPr kumimoji="0" lang="zh-TW" altLang="en-US" sz="3200" b="1" dirty="0">
                <a:solidFill>
                  <a:srgbClr val="0000FF"/>
                </a:solidFill>
                <a:latin typeface="+mn-lt"/>
                <a:ea typeface="微軟正黑體" pitchFamily="34" charset="-120"/>
              </a:rPr>
              <a:t>壹、</a:t>
            </a:r>
            <a:r>
              <a:rPr kumimoji="0" lang="zh-TW" altLang="en-US" sz="3200" b="1" dirty="0">
                <a:solidFill>
                  <a:srgbClr val="0000FF"/>
                </a:solidFill>
                <a:ea typeface="微軟正黑體" pitchFamily="34" charset="-120"/>
              </a:rPr>
              <a:t>計畫說明</a:t>
            </a:r>
            <a:r>
              <a:rPr kumimoji="0" lang="zh-TW" altLang="en-US" sz="3200" dirty="0">
                <a:ea typeface="微軟正黑體" pitchFamily="34" charset="-120"/>
              </a:rPr>
              <a:t> </a:t>
            </a:r>
            <a:r>
              <a:rPr kumimoji="0" lang="en-US" altLang="zh-TW" sz="3200" b="1" dirty="0">
                <a:solidFill>
                  <a:srgbClr val="0000FF"/>
                </a:solidFill>
                <a:latin typeface="+mn-lt"/>
                <a:ea typeface="微軟正黑體" pitchFamily="34" charset="-120"/>
              </a:rPr>
              <a:t>(</a:t>
            </a:r>
            <a:r>
              <a:rPr kumimoji="0" lang="zh-TW" altLang="en-US" sz="3200" b="1" dirty="0">
                <a:solidFill>
                  <a:srgbClr val="0000FF"/>
                </a:solidFill>
                <a:latin typeface="+mn-lt"/>
                <a:ea typeface="微軟正黑體" pitchFamily="34" charset="-120"/>
              </a:rPr>
              <a:t>續</a:t>
            </a:r>
            <a:r>
              <a:rPr kumimoji="0" lang="en-US" altLang="zh-TW" sz="3200" b="1" dirty="0">
                <a:solidFill>
                  <a:srgbClr val="0000FF"/>
                </a:solidFill>
                <a:latin typeface="+mn-lt"/>
                <a:ea typeface="微軟正黑體" pitchFamily="34" charset="-120"/>
              </a:rPr>
              <a:t>)</a:t>
            </a:r>
            <a:r>
              <a:rPr kumimoji="0" lang="zh-TW" altLang="en-US" sz="3200" dirty="0">
                <a:latin typeface="+mn-lt"/>
                <a:ea typeface="微軟正黑體" pitchFamily="34" charset="-120"/>
              </a:rPr>
              <a:t> </a:t>
            </a:r>
            <a:endParaRPr kumimoji="0" lang="zh-CN" altLang="en-US" sz="3200" dirty="0">
              <a:latin typeface="+mn-lt"/>
              <a:ea typeface="微軟正黑體" pitchFamily="34" charset="-120"/>
            </a:endParaRPr>
          </a:p>
        </p:txBody>
      </p:sp>
      <p:sp>
        <p:nvSpPr>
          <p:cNvPr id="8" name="文字方塊 7">
            <a:extLst>
              <a:ext uri="{FF2B5EF4-FFF2-40B4-BE49-F238E27FC236}">
                <a16:creationId xmlns="" xmlns:a16="http://schemas.microsoft.com/office/drawing/2014/main" id="{35003CDE-37D0-4D05-879B-29D1C0A92962}"/>
              </a:ext>
            </a:extLst>
          </p:cNvPr>
          <p:cNvSpPr txBox="1"/>
          <p:nvPr/>
        </p:nvSpPr>
        <p:spPr>
          <a:xfrm>
            <a:off x="7705387" y="299073"/>
            <a:ext cx="430887" cy="1069447"/>
          </a:xfrm>
          <a:prstGeom prst="rect">
            <a:avLst/>
          </a:prstGeom>
          <a:noFill/>
        </p:spPr>
        <p:txBody>
          <a:bodyPr vert="eaVert" wrap="square" rtlCol="0">
            <a:spAutoFit/>
          </a:bodyPr>
          <a:lstStyle/>
          <a:p>
            <a:r>
              <a:rPr lang="zh-TW" altLang="en-US" sz="1600" b="1" dirty="0">
                <a:latin typeface="微軟正黑體" panose="020B0604030504040204" pitchFamily="34" charset="-120"/>
                <a:ea typeface="微軟正黑體" panose="020B0604030504040204" pitchFamily="34" charset="-120"/>
              </a:rPr>
              <a:t>實施計畫</a:t>
            </a:r>
          </a:p>
        </p:txBody>
      </p:sp>
      <p:pic>
        <p:nvPicPr>
          <p:cNvPr id="9" name="圖片 8">
            <a:extLst>
              <a:ext uri="{FF2B5EF4-FFF2-40B4-BE49-F238E27FC236}">
                <a16:creationId xmlns="" xmlns:a16="http://schemas.microsoft.com/office/drawing/2014/main" id="{B9E2CAC8-5749-4F7B-8455-FEAAF730255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110200" y="324648"/>
            <a:ext cx="864853" cy="864853"/>
          </a:xfrm>
          <a:prstGeom prst="rect">
            <a:avLst/>
          </a:prstGeom>
        </p:spPr>
      </p:pic>
    </p:spTree>
  </p:cSld>
  <p:clrMapOvr>
    <a:masterClrMapping/>
  </p:clrMapOvr>
  <p:transition>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a:spLocks noChangeArrowheads="1"/>
          </p:cNvSpPr>
          <p:nvPr/>
        </p:nvSpPr>
        <p:spPr bwMode="auto">
          <a:xfrm>
            <a:off x="2483768" y="333375"/>
            <a:ext cx="3599681" cy="579438"/>
          </a:xfrm>
          <a:prstGeom prst="rect">
            <a:avLst/>
          </a:prstGeom>
          <a:noFill/>
          <a:ln w="9525">
            <a:noFill/>
            <a:miter lim="800000"/>
            <a:headEnd/>
            <a:tailEnd/>
          </a:ln>
        </p:spPr>
        <p:txBody>
          <a:bodyPr wrap="square">
            <a:spAutoFit/>
          </a:bodyPr>
          <a:lstStyle/>
          <a:p>
            <a:pPr>
              <a:defRPr/>
            </a:pPr>
            <a:r>
              <a:rPr kumimoji="0" lang="zh-TW" altLang="en-US" sz="3200" b="1" dirty="0">
                <a:solidFill>
                  <a:srgbClr val="0000FF"/>
                </a:solidFill>
                <a:latin typeface="+mn-lt"/>
                <a:ea typeface="微軟正黑體" pitchFamily="34" charset="-120"/>
              </a:rPr>
              <a:t>壹、</a:t>
            </a:r>
            <a:r>
              <a:rPr kumimoji="0" lang="zh-TW" altLang="en-US" sz="3200" b="1" dirty="0">
                <a:solidFill>
                  <a:srgbClr val="0000FF"/>
                </a:solidFill>
                <a:ea typeface="微軟正黑體" pitchFamily="34" charset="-120"/>
              </a:rPr>
              <a:t>計畫說明</a:t>
            </a:r>
            <a:r>
              <a:rPr kumimoji="0" lang="zh-TW" altLang="en-US" sz="3200" dirty="0">
                <a:ea typeface="微軟正黑體" pitchFamily="34" charset="-120"/>
              </a:rPr>
              <a:t> </a:t>
            </a:r>
            <a:r>
              <a:rPr kumimoji="0" lang="en-US" altLang="zh-TW" sz="3200" b="1" dirty="0">
                <a:solidFill>
                  <a:srgbClr val="0000FF"/>
                </a:solidFill>
                <a:latin typeface="+mn-lt"/>
                <a:ea typeface="微軟正黑體" pitchFamily="34" charset="-120"/>
              </a:rPr>
              <a:t>(</a:t>
            </a:r>
            <a:r>
              <a:rPr kumimoji="0" lang="zh-TW" altLang="en-US" sz="3200" b="1" dirty="0">
                <a:solidFill>
                  <a:srgbClr val="0000FF"/>
                </a:solidFill>
                <a:latin typeface="+mn-lt"/>
                <a:ea typeface="微軟正黑體" pitchFamily="34" charset="-120"/>
              </a:rPr>
              <a:t>續</a:t>
            </a:r>
            <a:r>
              <a:rPr kumimoji="0" lang="en-US" altLang="zh-TW" sz="3200" b="1" dirty="0">
                <a:solidFill>
                  <a:srgbClr val="0000FF"/>
                </a:solidFill>
                <a:latin typeface="+mn-lt"/>
                <a:ea typeface="微軟正黑體" pitchFamily="34" charset="-120"/>
              </a:rPr>
              <a:t>)</a:t>
            </a:r>
            <a:r>
              <a:rPr kumimoji="0" lang="zh-TW" altLang="en-US" sz="3200" dirty="0">
                <a:latin typeface="+mn-lt"/>
                <a:ea typeface="微軟正黑體" pitchFamily="34" charset="-120"/>
              </a:rPr>
              <a:t> </a:t>
            </a:r>
            <a:endParaRPr kumimoji="0" lang="zh-CN" altLang="en-US" sz="3200" dirty="0">
              <a:latin typeface="+mn-lt"/>
              <a:ea typeface="微軟正黑體" pitchFamily="34" charset="-120"/>
            </a:endParaRPr>
          </a:p>
        </p:txBody>
      </p:sp>
      <p:sp>
        <p:nvSpPr>
          <p:cNvPr id="10248" name="Text Box 10"/>
          <p:cNvSpPr txBox="1">
            <a:spLocks noChangeArrowheads="1"/>
          </p:cNvSpPr>
          <p:nvPr/>
        </p:nvSpPr>
        <p:spPr bwMode="auto">
          <a:xfrm>
            <a:off x="7524750" y="4292600"/>
            <a:ext cx="792163" cy="366713"/>
          </a:xfrm>
          <a:prstGeom prst="rect">
            <a:avLst/>
          </a:prstGeom>
          <a:noFill/>
          <a:ln w="9525">
            <a:noFill/>
            <a:miter lim="800000"/>
            <a:headEnd/>
            <a:tailEnd/>
          </a:ln>
        </p:spPr>
        <p:txBody>
          <a:bodyPr>
            <a:spAutoFit/>
          </a:bodyPr>
          <a:lstStyle/>
          <a:p>
            <a:pPr>
              <a:defRPr/>
            </a:pPr>
            <a:endParaRPr lang="zh-TW" altLang="en-US">
              <a:latin typeface="+mn-lt"/>
            </a:endParaRPr>
          </a:p>
        </p:txBody>
      </p:sp>
      <p:sp>
        <p:nvSpPr>
          <p:cNvPr id="10" name="Rectangle 3"/>
          <p:cNvSpPr>
            <a:spLocks noChangeArrowheads="1"/>
          </p:cNvSpPr>
          <p:nvPr/>
        </p:nvSpPr>
        <p:spPr bwMode="auto">
          <a:xfrm>
            <a:off x="539552" y="1187360"/>
            <a:ext cx="8318251" cy="4483279"/>
          </a:xfrm>
          <a:prstGeom prst="rect">
            <a:avLst/>
          </a:prstGeom>
          <a:noFill/>
          <a:ln w="9525">
            <a:noFill/>
            <a:miter lim="800000"/>
            <a:headEnd/>
            <a:tailEnd/>
          </a:ln>
        </p:spPr>
        <p:txBody>
          <a:bodyPr wrap="square" anchor="ctr">
            <a:spAutoFit/>
          </a:bodyPr>
          <a:lstStyle/>
          <a:p>
            <a:pPr marL="800100" lvl="1" indent="-342900">
              <a:lnSpc>
                <a:spcPts val="4000"/>
              </a:lnSpc>
              <a:buBlip>
                <a:blip r:embed="rId3"/>
              </a:buBlip>
              <a:defRPr/>
            </a:pPr>
            <a:r>
              <a:rPr lang="zh-TW" altLang="en-US" sz="2800" b="1" u="sng" dirty="0">
                <a:solidFill>
                  <a:srgbClr val="FF0000"/>
                </a:solidFill>
                <a:latin typeface="微軟正黑體" panose="020B0604030504040204" pitchFamily="34" charset="-120"/>
                <a:ea typeface="微軟正黑體" panose="020B0604030504040204" pitchFamily="34" charset="-120"/>
              </a:rPr>
              <a:t>特殊身分學生且</a:t>
            </a:r>
            <a:r>
              <a:rPr lang="zh-TW" altLang="zh-TW" sz="2800" b="1" u="sng" dirty="0">
                <a:solidFill>
                  <a:srgbClr val="FF0000"/>
                </a:solidFill>
                <a:latin typeface="微軟正黑體" panose="020B0604030504040204" pitchFamily="34" charset="-120"/>
                <a:ea typeface="微軟正黑體" panose="020B0604030504040204" pitchFamily="34" charset="-120"/>
              </a:rPr>
              <a:t>自行搭乘大眾運輸工具者</a:t>
            </a:r>
            <a:endParaRPr lang="en-US" altLang="zh-TW" sz="2800" b="1" u="sng" dirty="0">
              <a:solidFill>
                <a:srgbClr val="FF0000"/>
              </a:solidFill>
              <a:latin typeface="微軟正黑體" panose="020B0604030504040204" pitchFamily="34" charset="-120"/>
              <a:ea typeface="微軟正黑體" panose="020B0604030504040204" pitchFamily="34" charset="-120"/>
            </a:endParaRPr>
          </a:p>
          <a:p>
            <a:pPr lvl="0"/>
            <a:r>
              <a:rPr lang="zh-TW" altLang="zh-TW" sz="2800" b="1" dirty="0">
                <a:latin typeface="微軟正黑體" panose="020B0604030504040204" pitchFamily="34" charset="-120"/>
                <a:ea typeface="微軟正黑體" panose="020B0604030504040204" pitchFamily="34" charset="-120"/>
              </a:rPr>
              <a:t>特殊身分等類學生</a:t>
            </a:r>
            <a:r>
              <a:rPr lang="zh-TW" altLang="zh-TW" sz="2800" b="1" u="sng" dirty="0">
                <a:latin typeface="微軟正黑體" panose="020B0604030504040204" pitchFamily="34" charset="-120"/>
                <a:ea typeface="微軟正黑體" panose="020B0604030504040204" pitchFamily="34" charset="-120"/>
              </a:rPr>
              <a:t>搭乘學校租賃交通車或大眾運輸工具者與</a:t>
            </a:r>
            <a:r>
              <a:rPr lang="zh-TW" altLang="zh-TW" sz="2800" b="1" dirty="0">
                <a:latin typeface="微軟正黑體" panose="020B0604030504040204" pitchFamily="34" charset="-120"/>
                <a:ea typeface="微軟正黑體" panose="020B0604030504040204" pitchFamily="34" charset="-120"/>
              </a:rPr>
              <a:t>或經學校辦理二次以上招標無廠商投標而無法搭乘租賃交通車之一般生，且自行搭乘大眾運輸工具者：</a:t>
            </a:r>
          </a:p>
          <a:p>
            <a:r>
              <a:rPr lang="zh-TW" altLang="zh-TW" sz="2800" b="1" dirty="0">
                <a:latin typeface="微軟正黑體" panose="020B0604030504040204" pitchFamily="34" charset="-120"/>
                <a:ea typeface="微軟正黑體" panose="020B0604030504040204" pitchFamily="34" charset="-120"/>
              </a:rPr>
              <a:t>每生每月最高核定金額</a:t>
            </a:r>
            <a:r>
              <a:rPr lang="en-US" altLang="zh-TW" sz="2800" b="1" dirty="0">
                <a:latin typeface="微軟正黑體" panose="020B0604030504040204" pitchFamily="34" charset="-120"/>
                <a:ea typeface="微軟正黑體" panose="020B0604030504040204" pitchFamily="34" charset="-120"/>
              </a:rPr>
              <a:t>3,500</a:t>
            </a:r>
            <a:r>
              <a:rPr lang="zh-TW" altLang="zh-TW" sz="2800" b="1" dirty="0">
                <a:latin typeface="微軟正黑體" panose="020B0604030504040204" pitchFamily="34" charset="-120"/>
                <a:ea typeface="微軟正黑體" panose="020B0604030504040204" pitchFamily="34" charset="-120"/>
              </a:rPr>
              <a:t>元為上限，每學年度最高核定十個月</a:t>
            </a:r>
            <a:r>
              <a:rPr lang="en-US" altLang="zh-TW" sz="2800" b="1" dirty="0">
                <a:latin typeface="微軟正黑體" panose="020B0604030504040204" pitchFamily="34" charset="-120"/>
                <a:ea typeface="微軟正黑體" panose="020B0604030504040204" pitchFamily="34" charset="-120"/>
              </a:rPr>
              <a:t>(</a:t>
            </a:r>
            <a:r>
              <a:rPr lang="zh-TW" altLang="zh-TW" sz="2800" b="1" dirty="0">
                <a:latin typeface="微軟正黑體" panose="020B0604030504040204" pitchFamily="34" charset="-120"/>
                <a:ea typeface="微軟正黑體" panose="020B0604030504040204" pitchFamily="34" charset="-120"/>
              </a:rPr>
              <a:t>含寒、暑假輔導合計一個月</a:t>
            </a:r>
            <a:r>
              <a:rPr lang="en-US" altLang="zh-TW" sz="2800" b="1" dirty="0">
                <a:latin typeface="微軟正黑體" panose="020B0604030504040204" pitchFamily="34" charset="-120"/>
                <a:ea typeface="微軟正黑體" panose="020B0604030504040204" pitchFamily="34" charset="-120"/>
              </a:rPr>
              <a:t>)</a:t>
            </a:r>
            <a:r>
              <a:rPr lang="zh-TW" altLang="zh-TW" sz="2800" b="1" dirty="0">
                <a:latin typeface="微軟正黑體" panose="020B0604030504040204" pitchFamily="34" charset="-120"/>
                <a:ea typeface="微軟正黑體" panose="020B0604030504040204" pitchFamily="34" charset="-120"/>
              </a:rPr>
              <a:t>總金額核定以</a:t>
            </a:r>
            <a:r>
              <a:rPr lang="en-US" altLang="zh-TW" sz="2800" b="1" dirty="0">
                <a:latin typeface="微軟正黑體" panose="020B0604030504040204" pitchFamily="34" charset="-120"/>
                <a:ea typeface="微軟正黑體" panose="020B0604030504040204" pitchFamily="34" charset="-120"/>
              </a:rPr>
              <a:t>35,000</a:t>
            </a:r>
            <a:r>
              <a:rPr lang="zh-TW" altLang="zh-TW" sz="2800" b="1" dirty="0">
                <a:latin typeface="微軟正黑體" panose="020B0604030504040204" pitchFamily="34" charset="-120"/>
                <a:ea typeface="微軟正黑體" panose="020B0604030504040204" pitchFamily="34" charset="-120"/>
              </a:rPr>
              <a:t>元為上限。由學生填寫申請表並檢附家長切結書，各學校依不同特殊身分學生分別造冊，依實際搭乘起迄站之票價核實補助。</a:t>
            </a:r>
          </a:p>
        </p:txBody>
      </p:sp>
      <p:pic>
        <p:nvPicPr>
          <p:cNvPr id="9222" name="Picture 8" descr="C:\Documents and Settings\Administrator\桌面\edu.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62463" y="6018213"/>
            <a:ext cx="763587"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矩形 14"/>
          <p:cNvSpPr/>
          <p:nvPr/>
        </p:nvSpPr>
        <p:spPr>
          <a:xfrm>
            <a:off x="251520" y="6365557"/>
            <a:ext cx="4296604" cy="492443"/>
          </a:xfrm>
          <a:prstGeom prst="rect">
            <a:avLst/>
          </a:prstGeom>
          <a:noFill/>
          <a:ln>
            <a:noFill/>
          </a:ln>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kumimoji="0" lang="zh-TW" altLang="zh-TW"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微軟正黑體" pitchFamily="34" charset="-120"/>
                <a:ea typeface="微軟正黑體" pitchFamily="34" charset="-120"/>
              </a:rPr>
              <a:t>教育部國民及學前教育署</a:t>
            </a:r>
            <a:endParaRPr lang="zh-TW" altLang="en-US"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16" name="矩形 15"/>
          <p:cNvSpPr/>
          <p:nvPr/>
        </p:nvSpPr>
        <p:spPr>
          <a:xfrm>
            <a:off x="5076056" y="6365557"/>
            <a:ext cx="4296604" cy="492443"/>
          </a:xfrm>
          <a:prstGeom prst="rect">
            <a:avLst/>
          </a:prstGeom>
          <a:noFill/>
          <a:ln>
            <a:noFill/>
          </a:ln>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kumimoji="0" lang="zh-TW" altLang="zh-TW"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微軟正黑體" pitchFamily="34" charset="-120"/>
                <a:ea typeface="微軟正黑體" pitchFamily="34" charset="-120"/>
              </a:rPr>
              <a:t>教育部國民及學前教育署</a:t>
            </a:r>
            <a:endParaRPr lang="zh-TW" altLang="en-US"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8" name="文字方塊 7">
            <a:extLst>
              <a:ext uri="{FF2B5EF4-FFF2-40B4-BE49-F238E27FC236}">
                <a16:creationId xmlns="" xmlns:a16="http://schemas.microsoft.com/office/drawing/2014/main" id="{6E74F05D-7BBC-4469-AFDC-2BFA013E31C5}"/>
              </a:ext>
            </a:extLst>
          </p:cNvPr>
          <p:cNvSpPr txBox="1"/>
          <p:nvPr/>
        </p:nvSpPr>
        <p:spPr>
          <a:xfrm>
            <a:off x="7705387" y="299073"/>
            <a:ext cx="430887" cy="1069447"/>
          </a:xfrm>
          <a:prstGeom prst="rect">
            <a:avLst/>
          </a:prstGeom>
          <a:noFill/>
        </p:spPr>
        <p:txBody>
          <a:bodyPr vert="eaVert" wrap="square" rtlCol="0">
            <a:spAutoFit/>
          </a:bodyPr>
          <a:lstStyle/>
          <a:p>
            <a:r>
              <a:rPr lang="zh-TW" altLang="en-US" sz="1600" b="1" dirty="0">
                <a:latin typeface="微軟正黑體" panose="020B0604030504040204" pitchFamily="34" charset="-120"/>
                <a:ea typeface="微軟正黑體" panose="020B0604030504040204" pitchFamily="34" charset="-120"/>
              </a:rPr>
              <a:t>實施計畫</a:t>
            </a:r>
          </a:p>
        </p:txBody>
      </p:sp>
      <p:pic>
        <p:nvPicPr>
          <p:cNvPr id="11" name="圖片 10">
            <a:extLst>
              <a:ext uri="{FF2B5EF4-FFF2-40B4-BE49-F238E27FC236}">
                <a16:creationId xmlns="" xmlns:a16="http://schemas.microsoft.com/office/drawing/2014/main" id="{43E2B5F3-9F17-47AD-BEC7-73CD74692A2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110200" y="324648"/>
            <a:ext cx="864853" cy="864853"/>
          </a:xfrm>
          <a:prstGeom prst="rect">
            <a:avLst/>
          </a:prstGeom>
        </p:spPr>
      </p:pic>
    </p:spTree>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8" name="Text Box 10"/>
          <p:cNvSpPr txBox="1">
            <a:spLocks noChangeArrowheads="1"/>
          </p:cNvSpPr>
          <p:nvPr/>
        </p:nvSpPr>
        <p:spPr bwMode="auto">
          <a:xfrm>
            <a:off x="7524750" y="4292600"/>
            <a:ext cx="792163" cy="366713"/>
          </a:xfrm>
          <a:prstGeom prst="rect">
            <a:avLst/>
          </a:prstGeom>
          <a:noFill/>
          <a:ln w="9525">
            <a:noFill/>
            <a:miter lim="800000"/>
            <a:headEnd/>
            <a:tailEnd/>
          </a:ln>
        </p:spPr>
        <p:txBody>
          <a:bodyPr>
            <a:spAutoFit/>
          </a:bodyPr>
          <a:lstStyle/>
          <a:p>
            <a:pPr>
              <a:defRPr/>
            </a:pPr>
            <a:endParaRPr lang="zh-TW" altLang="en-US">
              <a:latin typeface="+mn-lt"/>
            </a:endParaRPr>
          </a:p>
        </p:txBody>
      </p:sp>
      <p:sp>
        <p:nvSpPr>
          <p:cNvPr id="10" name="Rectangle 3"/>
          <p:cNvSpPr>
            <a:spLocks noChangeArrowheads="1"/>
          </p:cNvSpPr>
          <p:nvPr/>
        </p:nvSpPr>
        <p:spPr bwMode="auto">
          <a:xfrm>
            <a:off x="169069" y="820455"/>
            <a:ext cx="9001000" cy="5289397"/>
          </a:xfrm>
          <a:prstGeom prst="rect">
            <a:avLst/>
          </a:prstGeom>
          <a:noFill/>
          <a:ln w="9525">
            <a:noFill/>
            <a:miter lim="800000"/>
            <a:headEnd/>
            <a:tailEnd/>
          </a:ln>
        </p:spPr>
        <p:txBody>
          <a:bodyPr wrap="square" anchor="ctr">
            <a:spAutoFit/>
          </a:bodyPr>
          <a:lstStyle/>
          <a:p>
            <a:pPr>
              <a:lnSpc>
                <a:spcPts val="4100"/>
              </a:lnSpc>
              <a:defRPr/>
            </a:pPr>
            <a:r>
              <a:rPr lang="zh-TW" altLang="zh-TW" sz="2400" b="1" dirty="0">
                <a:latin typeface="微軟正黑體" panose="020B0604030504040204" pitchFamily="34" charset="-120"/>
                <a:ea typeface="微軟正黑體" panose="020B0604030504040204" pitchFamily="34" charset="-120"/>
              </a:rPr>
              <a:t>六、補助原則</a:t>
            </a:r>
          </a:p>
          <a:p>
            <a:pPr marL="914400" lvl="1" indent="-457200">
              <a:lnSpc>
                <a:spcPts val="4100"/>
              </a:lnSpc>
              <a:buBlip>
                <a:blip r:embed="rId3"/>
              </a:buBlip>
              <a:defRPr/>
            </a:pPr>
            <a:r>
              <a:rPr lang="zh-TW" altLang="zh-TW" sz="2400" b="1" dirty="0">
                <a:solidFill>
                  <a:srgbClr val="0000FF"/>
                </a:solidFill>
                <a:latin typeface="微軟正黑體" panose="020B0604030504040204" pitchFamily="34" charset="-120"/>
                <a:ea typeface="微軟正黑體" panose="020B0604030504040204" pitchFamily="34" charset="-120"/>
              </a:rPr>
              <a:t>學校有租賃學生上、放學交通車需求者</a:t>
            </a:r>
            <a:endParaRPr lang="en-US" altLang="zh-TW" sz="2400" b="1" dirty="0">
              <a:solidFill>
                <a:srgbClr val="0000FF"/>
              </a:solidFill>
              <a:latin typeface="微軟正黑體" panose="020B0604030504040204" pitchFamily="34" charset="-120"/>
              <a:ea typeface="微軟正黑體" panose="020B0604030504040204" pitchFamily="34" charset="-120"/>
            </a:endParaRPr>
          </a:p>
          <a:p>
            <a:pPr marL="914400" lvl="1" indent="-457200">
              <a:lnSpc>
                <a:spcPts val="4100"/>
              </a:lnSpc>
              <a:buBlip>
                <a:blip r:embed="rId3"/>
              </a:buBlip>
              <a:defRPr/>
            </a:pPr>
            <a:r>
              <a:rPr lang="zh-TW" altLang="en-US" sz="2400" b="1" dirty="0">
                <a:solidFill>
                  <a:srgbClr val="FF0000"/>
                </a:solidFill>
                <a:latin typeface="微軟正黑體" panose="020B0604030504040204" pitchFamily="34" charset="-120"/>
                <a:ea typeface="微軟正黑體" panose="020B0604030504040204" pitchFamily="34" charset="-120"/>
              </a:rPr>
              <a:t>特殊身分學生且</a:t>
            </a:r>
            <a:r>
              <a:rPr lang="zh-TW" altLang="zh-TW" sz="2400" b="1" dirty="0">
                <a:solidFill>
                  <a:srgbClr val="FF0000"/>
                </a:solidFill>
                <a:latin typeface="微軟正黑體" panose="020B0604030504040204" pitchFamily="34" charset="-120"/>
                <a:ea typeface="微軟正黑體" panose="020B0604030504040204" pitchFamily="34" charset="-120"/>
              </a:rPr>
              <a:t>有自行搭乘大眾運輸工具上、放學需求者</a:t>
            </a:r>
            <a:endParaRPr lang="en-US" altLang="zh-TW" sz="2400" b="1" dirty="0">
              <a:solidFill>
                <a:srgbClr val="FF0000"/>
              </a:solidFill>
              <a:latin typeface="微軟正黑體" panose="020B0604030504040204" pitchFamily="34" charset="-120"/>
              <a:ea typeface="微軟正黑體" panose="020B0604030504040204" pitchFamily="34" charset="-120"/>
            </a:endParaRPr>
          </a:p>
          <a:p>
            <a:pPr marL="914400" lvl="1" indent="-457200">
              <a:lnSpc>
                <a:spcPts val="4100"/>
              </a:lnSpc>
              <a:buBlip>
                <a:blip r:embed="rId3"/>
              </a:buBlip>
              <a:defRPr/>
            </a:pPr>
            <a:r>
              <a:rPr lang="zh-TW" altLang="zh-TW" sz="2400" b="1" dirty="0">
                <a:latin typeface="微軟正黑體" panose="020B0604030504040204" pitchFamily="34" charset="-120"/>
                <a:ea typeface="微軟正黑體" panose="020B0604030504040204" pitchFamily="34" charset="-120"/>
              </a:rPr>
              <a:t>學校申請計畫，應以交通路線順暢及撙節經費為原則，所租賃之交通車得為大型巴士、中型巴士或九人座（含）以下之客車。</a:t>
            </a:r>
            <a:endParaRPr lang="en-US" altLang="zh-TW" sz="2400" b="1" dirty="0">
              <a:latin typeface="微軟正黑體" panose="020B0604030504040204" pitchFamily="34" charset="-120"/>
              <a:ea typeface="微軟正黑體" panose="020B0604030504040204" pitchFamily="34" charset="-120"/>
            </a:endParaRPr>
          </a:p>
          <a:p>
            <a:pPr marL="914400" lvl="1" indent="-457200">
              <a:lnSpc>
                <a:spcPts val="4100"/>
              </a:lnSpc>
              <a:buBlip>
                <a:blip r:embed="rId3"/>
              </a:buBlip>
              <a:defRPr/>
            </a:pPr>
            <a:r>
              <a:rPr lang="zh-TW" altLang="zh-TW" sz="2400" b="1" dirty="0">
                <a:latin typeface="微軟正黑體" panose="020B0604030504040204" pitchFamily="34" charset="-120"/>
                <a:ea typeface="微軟正黑體" panose="020B0604030504040204" pitchFamily="34" charset="-120"/>
              </a:rPr>
              <a:t>學校屬教育部主管者，由本署核定金額。</a:t>
            </a:r>
            <a:endParaRPr lang="en-US" altLang="zh-TW" sz="2400" b="1" dirty="0">
              <a:latin typeface="微軟正黑體" panose="020B0604030504040204" pitchFamily="34" charset="-120"/>
              <a:ea typeface="微軟正黑體" panose="020B0604030504040204" pitchFamily="34" charset="-120"/>
            </a:endParaRPr>
          </a:p>
          <a:p>
            <a:pPr marL="914400" lvl="1" indent="-457200">
              <a:lnSpc>
                <a:spcPts val="4100"/>
              </a:lnSpc>
              <a:buBlip>
                <a:blip r:embed="rId3"/>
              </a:buBlip>
              <a:defRPr/>
            </a:pPr>
            <a:r>
              <a:rPr lang="zh-TW" altLang="zh-TW" sz="2400" b="1" dirty="0">
                <a:latin typeface="微軟正黑體" panose="020B0604030504040204" pitchFamily="34" charset="-120"/>
                <a:ea typeface="微軟正黑體" panose="020B0604030504040204" pitchFamily="34" charset="-120"/>
              </a:rPr>
              <a:t>學校屬直轄市、縣</a:t>
            </a:r>
            <a:r>
              <a:rPr lang="en-US" altLang="zh-TW" sz="2400" b="1" dirty="0">
                <a:latin typeface="微軟正黑體" panose="020B0604030504040204" pitchFamily="34" charset="-120"/>
                <a:ea typeface="微軟正黑體" panose="020B0604030504040204" pitchFamily="34" charset="-120"/>
              </a:rPr>
              <a:t>(</a:t>
            </a:r>
            <a:r>
              <a:rPr lang="zh-TW" altLang="zh-TW" sz="2400" b="1" dirty="0">
                <a:latin typeface="微軟正黑體" panose="020B0604030504040204" pitchFamily="34" charset="-120"/>
                <a:ea typeface="微軟正黑體" panose="020B0604030504040204" pitchFamily="34" charset="-120"/>
              </a:rPr>
              <a:t>市</a:t>
            </a:r>
            <a:r>
              <a:rPr lang="en-US" altLang="zh-TW" sz="2400" b="1" dirty="0">
                <a:latin typeface="微軟正黑體" panose="020B0604030504040204" pitchFamily="34" charset="-120"/>
                <a:ea typeface="微軟正黑體" panose="020B0604030504040204" pitchFamily="34" charset="-120"/>
              </a:rPr>
              <a:t>)</a:t>
            </a:r>
            <a:r>
              <a:rPr lang="zh-TW" altLang="zh-TW" sz="2400" b="1" dirty="0">
                <a:latin typeface="微軟正黑體" panose="020B0604030504040204" pitchFamily="34" charset="-120"/>
                <a:ea typeface="微軟正黑體" panose="020B0604030504040204" pitchFamily="34" charset="-120"/>
              </a:rPr>
              <a:t>政府主管者，其補助比率依據「教育部補助偏遠地區學校及非山非市學校教育經費作業要點」規定辦理。</a:t>
            </a:r>
          </a:p>
        </p:txBody>
      </p:sp>
      <p:pic>
        <p:nvPicPr>
          <p:cNvPr id="10246" name="Picture 8" descr="C:\Documents and Settings\Administrator\桌面\edu.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62463" y="6018213"/>
            <a:ext cx="763587"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矩形 14"/>
          <p:cNvSpPr/>
          <p:nvPr/>
        </p:nvSpPr>
        <p:spPr>
          <a:xfrm>
            <a:off x="251520" y="6365557"/>
            <a:ext cx="4296604" cy="492443"/>
          </a:xfrm>
          <a:prstGeom prst="rect">
            <a:avLst/>
          </a:prstGeom>
          <a:noFill/>
          <a:ln>
            <a:noFill/>
          </a:ln>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kumimoji="0" lang="zh-TW" altLang="zh-TW"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微軟正黑體" pitchFamily="34" charset="-120"/>
                <a:ea typeface="微軟正黑體" pitchFamily="34" charset="-120"/>
              </a:rPr>
              <a:t>教育部國民及學前教育署</a:t>
            </a:r>
            <a:endParaRPr lang="zh-TW" altLang="en-US"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16" name="矩形 15"/>
          <p:cNvSpPr/>
          <p:nvPr/>
        </p:nvSpPr>
        <p:spPr>
          <a:xfrm>
            <a:off x="5076056" y="6365557"/>
            <a:ext cx="4296604" cy="492443"/>
          </a:xfrm>
          <a:prstGeom prst="rect">
            <a:avLst/>
          </a:prstGeom>
          <a:noFill/>
          <a:ln>
            <a:noFill/>
          </a:ln>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kumimoji="0" lang="zh-TW" altLang="zh-TW"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微軟正黑體" pitchFamily="34" charset="-120"/>
                <a:ea typeface="微軟正黑體" pitchFamily="34" charset="-120"/>
              </a:rPr>
              <a:t>教育部國民及學前教育署</a:t>
            </a:r>
            <a:endParaRPr lang="zh-TW" altLang="en-US"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11" name="矩形 10">
            <a:extLst>
              <a:ext uri="{FF2B5EF4-FFF2-40B4-BE49-F238E27FC236}">
                <a16:creationId xmlns="" xmlns:a16="http://schemas.microsoft.com/office/drawing/2014/main" id="{22AF4D2F-8778-43DA-A4CE-1310E48B83FC}"/>
              </a:ext>
            </a:extLst>
          </p:cNvPr>
          <p:cNvSpPr>
            <a:spLocks noChangeArrowheads="1"/>
          </p:cNvSpPr>
          <p:nvPr/>
        </p:nvSpPr>
        <p:spPr bwMode="auto">
          <a:xfrm>
            <a:off x="2483768" y="333375"/>
            <a:ext cx="3599681" cy="579438"/>
          </a:xfrm>
          <a:prstGeom prst="rect">
            <a:avLst/>
          </a:prstGeom>
          <a:noFill/>
          <a:ln w="9525">
            <a:noFill/>
            <a:miter lim="800000"/>
            <a:headEnd/>
            <a:tailEnd/>
          </a:ln>
        </p:spPr>
        <p:txBody>
          <a:bodyPr wrap="square">
            <a:spAutoFit/>
          </a:bodyPr>
          <a:lstStyle/>
          <a:p>
            <a:pPr>
              <a:defRPr/>
            </a:pPr>
            <a:r>
              <a:rPr kumimoji="0" lang="zh-TW" altLang="en-US" sz="3200" b="1" dirty="0">
                <a:solidFill>
                  <a:srgbClr val="0000FF"/>
                </a:solidFill>
                <a:latin typeface="+mn-lt"/>
                <a:ea typeface="微軟正黑體" pitchFamily="34" charset="-120"/>
              </a:rPr>
              <a:t>壹、</a:t>
            </a:r>
            <a:r>
              <a:rPr kumimoji="0" lang="zh-TW" altLang="en-US" sz="3200" b="1" dirty="0">
                <a:solidFill>
                  <a:srgbClr val="0000FF"/>
                </a:solidFill>
                <a:ea typeface="微軟正黑體" pitchFamily="34" charset="-120"/>
              </a:rPr>
              <a:t>計畫說明</a:t>
            </a:r>
            <a:r>
              <a:rPr kumimoji="0" lang="zh-TW" altLang="en-US" sz="3200" dirty="0">
                <a:ea typeface="微軟正黑體" pitchFamily="34" charset="-120"/>
              </a:rPr>
              <a:t> </a:t>
            </a:r>
            <a:r>
              <a:rPr kumimoji="0" lang="en-US" altLang="zh-TW" sz="3200" b="1" dirty="0">
                <a:solidFill>
                  <a:srgbClr val="0000FF"/>
                </a:solidFill>
                <a:latin typeface="+mn-lt"/>
                <a:ea typeface="微軟正黑體" pitchFamily="34" charset="-120"/>
              </a:rPr>
              <a:t>(</a:t>
            </a:r>
            <a:r>
              <a:rPr kumimoji="0" lang="zh-TW" altLang="en-US" sz="3200" b="1" dirty="0">
                <a:solidFill>
                  <a:srgbClr val="0000FF"/>
                </a:solidFill>
                <a:latin typeface="+mn-lt"/>
                <a:ea typeface="微軟正黑體" pitchFamily="34" charset="-120"/>
              </a:rPr>
              <a:t>續</a:t>
            </a:r>
            <a:r>
              <a:rPr kumimoji="0" lang="en-US" altLang="zh-TW" sz="3200" b="1" dirty="0">
                <a:solidFill>
                  <a:srgbClr val="0000FF"/>
                </a:solidFill>
                <a:latin typeface="+mn-lt"/>
                <a:ea typeface="微軟正黑體" pitchFamily="34" charset="-120"/>
              </a:rPr>
              <a:t>)</a:t>
            </a:r>
            <a:r>
              <a:rPr kumimoji="0" lang="zh-TW" altLang="en-US" sz="3200" dirty="0">
                <a:latin typeface="+mn-lt"/>
                <a:ea typeface="微軟正黑體" pitchFamily="34" charset="-120"/>
              </a:rPr>
              <a:t> </a:t>
            </a:r>
            <a:endParaRPr kumimoji="0" lang="zh-CN" altLang="en-US" sz="3200" dirty="0">
              <a:latin typeface="+mn-lt"/>
              <a:ea typeface="微軟正黑體" pitchFamily="34" charset="-120"/>
            </a:endParaRPr>
          </a:p>
        </p:txBody>
      </p:sp>
      <p:sp>
        <p:nvSpPr>
          <p:cNvPr id="8" name="文字方塊 7">
            <a:extLst>
              <a:ext uri="{FF2B5EF4-FFF2-40B4-BE49-F238E27FC236}">
                <a16:creationId xmlns="" xmlns:a16="http://schemas.microsoft.com/office/drawing/2014/main" id="{4AA7F579-4AB7-465F-B82A-BC3A4B555B15}"/>
              </a:ext>
            </a:extLst>
          </p:cNvPr>
          <p:cNvSpPr txBox="1"/>
          <p:nvPr/>
        </p:nvSpPr>
        <p:spPr>
          <a:xfrm>
            <a:off x="7705387" y="299073"/>
            <a:ext cx="430887" cy="1069447"/>
          </a:xfrm>
          <a:prstGeom prst="rect">
            <a:avLst/>
          </a:prstGeom>
          <a:noFill/>
        </p:spPr>
        <p:txBody>
          <a:bodyPr vert="eaVert" wrap="square" rtlCol="0">
            <a:spAutoFit/>
          </a:bodyPr>
          <a:lstStyle/>
          <a:p>
            <a:r>
              <a:rPr lang="zh-TW" altLang="en-US" sz="1600" b="1" dirty="0">
                <a:latin typeface="微軟正黑體" panose="020B0604030504040204" pitchFamily="34" charset="-120"/>
                <a:ea typeface="微軟正黑體" panose="020B0604030504040204" pitchFamily="34" charset="-120"/>
              </a:rPr>
              <a:t>實施計畫</a:t>
            </a:r>
          </a:p>
        </p:txBody>
      </p:sp>
      <p:pic>
        <p:nvPicPr>
          <p:cNvPr id="9" name="圖片 8">
            <a:extLst>
              <a:ext uri="{FF2B5EF4-FFF2-40B4-BE49-F238E27FC236}">
                <a16:creationId xmlns="" xmlns:a16="http://schemas.microsoft.com/office/drawing/2014/main" id="{C3A50505-BA58-4ED3-B34E-3200E1D1313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110200" y="324648"/>
            <a:ext cx="864853" cy="864853"/>
          </a:xfrm>
          <a:prstGeom prst="rect">
            <a:avLst/>
          </a:prstGeom>
        </p:spPr>
      </p:pic>
    </p:spTree>
  </p:cSld>
  <p:clrMapOvr>
    <a:masterClrMapping/>
  </p:clrMapOvr>
  <p:transition>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8" name="Text Box 10"/>
          <p:cNvSpPr txBox="1">
            <a:spLocks noChangeArrowheads="1"/>
          </p:cNvSpPr>
          <p:nvPr/>
        </p:nvSpPr>
        <p:spPr bwMode="auto">
          <a:xfrm>
            <a:off x="7524750" y="4292600"/>
            <a:ext cx="792163" cy="366713"/>
          </a:xfrm>
          <a:prstGeom prst="rect">
            <a:avLst/>
          </a:prstGeom>
          <a:noFill/>
          <a:ln w="9525">
            <a:noFill/>
            <a:miter lim="800000"/>
            <a:headEnd/>
            <a:tailEnd/>
          </a:ln>
        </p:spPr>
        <p:txBody>
          <a:bodyPr>
            <a:spAutoFit/>
          </a:bodyPr>
          <a:lstStyle/>
          <a:p>
            <a:pPr>
              <a:defRPr/>
            </a:pPr>
            <a:endParaRPr lang="zh-TW" altLang="en-US">
              <a:latin typeface="+mn-lt"/>
            </a:endParaRPr>
          </a:p>
        </p:txBody>
      </p:sp>
      <p:sp>
        <p:nvSpPr>
          <p:cNvPr id="10" name="Rectangle 3"/>
          <p:cNvSpPr>
            <a:spLocks noChangeArrowheads="1"/>
          </p:cNvSpPr>
          <p:nvPr/>
        </p:nvSpPr>
        <p:spPr bwMode="auto">
          <a:xfrm>
            <a:off x="717072" y="1094460"/>
            <a:ext cx="8064500" cy="2454518"/>
          </a:xfrm>
          <a:prstGeom prst="rect">
            <a:avLst/>
          </a:prstGeom>
          <a:noFill/>
          <a:ln w="9525">
            <a:noFill/>
            <a:miter lim="800000"/>
            <a:headEnd/>
            <a:tailEnd/>
          </a:ln>
        </p:spPr>
        <p:txBody>
          <a:bodyPr anchor="ctr">
            <a:spAutoFit/>
          </a:bodyPr>
          <a:lstStyle/>
          <a:p>
            <a:pPr>
              <a:defRPr/>
            </a:pPr>
            <a:r>
              <a:rPr lang="zh-TW" altLang="zh-TW" sz="2800" b="1" dirty="0">
                <a:latin typeface="+mn-lt"/>
                <a:ea typeface="微軟正黑體" pitchFamily="34" charset="-120"/>
              </a:rPr>
              <a:t>六、補助原則</a:t>
            </a:r>
          </a:p>
          <a:p>
            <a:pPr marL="457200" indent="-457200">
              <a:lnSpc>
                <a:spcPts val="3900"/>
              </a:lnSpc>
              <a:buBlip>
                <a:blip r:embed="rId3"/>
              </a:buBlip>
              <a:defRPr/>
            </a:pPr>
            <a:r>
              <a:rPr lang="zh-TW" altLang="zh-TW" sz="2400" b="1" dirty="0">
                <a:latin typeface="+mn-lt"/>
                <a:ea typeface="微軟正黑體" pitchFamily="34" charset="-120"/>
              </a:rPr>
              <a:t>學校屬直轄市、縣</a:t>
            </a:r>
            <a:r>
              <a:rPr lang="en-US" altLang="zh-TW" sz="2400" b="1" dirty="0">
                <a:latin typeface="+mn-lt"/>
                <a:ea typeface="微軟正黑體" pitchFamily="34" charset="-120"/>
              </a:rPr>
              <a:t>(</a:t>
            </a:r>
            <a:r>
              <a:rPr lang="zh-TW" altLang="zh-TW" sz="2400" b="1" dirty="0">
                <a:latin typeface="+mn-lt"/>
                <a:ea typeface="微軟正黑體" pitchFamily="34" charset="-120"/>
              </a:rPr>
              <a:t>市</a:t>
            </a:r>
            <a:r>
              <a:rPr lang="en-US" altLang="zh-TW" sz="2400" b="1" dirty="0">
                <a:latin typeface="+mn-lt"/>
                <a:ea typeface="微軟正黑體" pitchFamily="34" charset="-120"/>
              </a:rPr>
              <a:t>)</a:t>
            </a:r>
            <a:r>
              <a:rPr lang="zh-TW" altLang="zh-TW" sz="2400" b="1" dirty="0">
                <a:latin typeface="+mn-lt"/>
                <a:ea typeface="微軟正黑體" pitchFamily="34" charset="-120"/>
              </a:rPr>
              <a:t>政府主管者，其補助比率依據「教育部補助偏遠地區學校及非山非市學校教育經費作業要點」規定辦理，其附表</a:t>
            </a:r>
            <a:r>
              <a:rPr lang="zh-TW" altLang="en-US" sz="2400" b="1" dirty="0">
                <a:latin typeface="+mn-lt"/>
                <a:ea typeface="微軟正黑體" pitchFamily="34" charset="-120"/>
              </a:rPr>
              <a:t>摘要</a:t>
            </a:r>
            <a:r>
              <a:rPr lang="zh-TW" altLang="zh-TW" sz="2400" b="1" dirty="0">
                <a:latin typeface="+mn-lt"/>
                <a:ea typeface="微軟正黑體" pitchFamily="34" charset="-120"/>
              </a:rPr>
              <a:t>如下</a:t>
            </a:r>
            <a:r>
              <a:rPr lang="zh-TW" altLang="zh-TW" sz="2800" b="1" dirty="0">
                <a:latin typeface="+mn-lt"/>
                <a:ea typeface="微軟正黑體" pitchFamily="34" charset="-120"/>
              </a:rPr>
              <a:t>：</a:t>
            </a:r>
          </a:p>
          <a:p>
            <a:pPr marL="284163" indent="-284163">
              <a:buFont typeface="Wingdings" pitchFamily="2" charset="2"/>
              <a:buChar char="ü"/>
              <a:defRPr/>
            </a:pPr>
            <a:endParaRPr lang="zh-TW" altLang="zh-TW" sz="2800" b="1" dirty="0">
              <a:solidFill>
                <a:srgbClr val="7030A0"/>
              </a:solidFill>
              <a:latin typeface="+mn-lt"/>
              <a:ea typeface="微軟正黑體" pitchFamily="34" charset="-120"/>
            </a:endParaRPr>
          </a:p>
        </p:txBody>
      </p:sp>
      <p:pic>
        <p:nvPicPr>
          <p:cNvPr id="11308" name="Picture 8" descr="C:\Documents and Settings\Administrator\桌面\edu.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62463" y="6018213"/>
            <a:ext cx="763587"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矩形 15"/>
          <p:cNvSpPr/>
          <p:nvPr/>
        </p:nvSpPr>
        <p:spPr>
          <a:xfrm>
            <a:off x="251520" y="6365557"/>
            <a:ext cx="4296604" cy="492443"/>
          </a:xfrm>
          <a:prstGeom prst="rect">
            <a:avLst/>
          </a:prstGeom>
          <a:noFill/>
          <a:ln>
            <a:noFill/>
          </a:ln>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kumimoji="0" lang="zh-TW" altLang="zh-TW"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微軟正黑體" pitchFamily="34" charset="-120"/>
                <a:ea typeface="微軟正黑體" pitchFamily="34" charset="-120"/>
              </a:rPr>
              <a:t>教育部國民及學前教育署</a:t>
            </a:r>
            <a:endParaRPr lang="zh-TW" altLang="en-US"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17" name="矩形 16"/>
          <p:cNvSpPr/>
          <p:nvPr/>
        </p:nvSpPr>
        <p:spPr>
          <a:xfrm>
            <a:off x="5076056" y="6365557"/>
            <a:ext cx="4296604" cy="492443"/>
          </a:xfrm>
          <a:prstGeom prst="rect">
            <a:avLst/>
          </a:prstGeom>
          <a:noFill/>
          <a:ln>
            <a:noFill/>
          </a:ln>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kumimoji="0" lang="zh-TW" altLang="zh-TW"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微軟正黑體" pitchFamily="34" charset="-120"/>
                <a:ea typeface="微軟正黑體" pitchFamily="34" charset="-120"/>
              </a:rPr>
              <a:t>教育部國民及學前教育署</a:t>
            </a:r>
            <a:endParaRPr lang="zh-TW" altLang="en-US"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graphicFrame>
        <p:nvGraphicFramePr>
          <p:cNvPr id="12" name="表格 11">
            <a:extLst>
              <a:ext uri="{FF2B5EF4-FFF2-40B4-BE49-F238E27FC236}">
                <a16:creationId xmlns="" xmlns:a16="http://schemas.microsoft.com/office/drawing/2014/main" id="{3BB965A2-8A52-4627-A7AE-FF67049345F5}"/>
              </a:ext>
            </a:extLst>
          </p:cNvPr>
          <p:cNvGraphicFramePr>
            <a:graphicFrameLocks noGrp="1"/>
          </p:cNvGraphicFramePr>
          <p:nvPr>
            <p:extLst>
              <p:ext uri="{D42A27DB-BD31-4B8C-83A1-F6EECF244321}">
                <p14:modId xmlns:p14="http://schemas.microsoft.com/office/powerpoint/2010/main" val="2993123179"/>
              </p:ext>
            </p:extLst>
          </p:nvPr>
        </p:nvGraphicFramePr>
        <p:xfrm>
          <a:off x="986973" y="3120744"/>
          <a:ext cx="7524697" cy="2941320"/>
        </p:xfrm>
        <a:graphic>
          <a:graphicData uri="http://schemas.openxmlformats.org/drawingml/2006/table">
            <a:tbl>
              <a:tblPr firstRow="1" bandRow="1">
                <a:tableStyleId>{5C22544A-7EE6-4342-B048-85BDC9FD1C3A}</a:tableStyleId>
              </a:tblPr>
              <a:tblGrid>
                <a:gridCol w="2088232">
                  <a:extLst>
                    <a:ext uri="{9D8B030D-6E8A-4147-A177-3AD203B41FA5}">
                      <a16:colId xmlns="" xmlns:a16="http://schemas.microsoft.com/office/drawing/2014/main" val="2616959286"/>
                    </a:ext>
                  </a:extLst>
                </a:gridCol>
                <a:gridCol w="1080120">
                  <a:extLst>
                    <a:ext uri="{9D8B030D-6E8A-4147-A177-3AD203B41FA5}">
                      <a16:colId xmlns="" xmlns:a16="http://schemas.microsoft.com/office/drawing/2014/main" val="2148869539"/>
                    </a:ext>
                  </a:extLst>
                </a:gridCol>
                <a:gridCol w="1080120">
                  <a:extLst>
                    <a:ext uri="{9D8B030D-6E8A-4147-A177-3AD203B41FA5}">
                      <a16:colId xmlns="" xmlns:a16="http://schemas.microsoft.com/office/drawing/2014/main" val="2368158454"/>
                    </a:ext>
                  </a:extLst>
                </a:gridCol>
                <a:gridCol w="1080120">
                  <a:extLst>
                    <a:ext uri="{9D8B030D-6E8A-4147-A177-3AD203B41FA5}">
                      <a16:colId xmlns="" xmlns:a16="http://schemas.microsoft.com/office/drawing/2014/main" val="3635126075"/>
                    </a:ext>
                  </a:extLst>
                </a:gridCol>
                <a:gridCol w="1080120">
                  <a:extLst>
                    <a:ext uri="{9D8B030D-6E8A-4147-A177-3AD203B41FA5}">
                      <a16:colId xmlns="" xmlns:a16="http://schemas.microsoft.com/office/drawing/2014/main" val="3716446448"/>
                    </a:ext>
                  </a:extLst>
                </a:gridCol>
                <a:gridCol w="1115985">
                  <a:extLst>
                    <a:ext uri="{9D8B030D-6E8A-4147-A177-3AD203B41FA5}">
                      <a16:colId xmlns="" xmlns:a16="http://schemas.microsoft.com/office/drawing/2014/main" val="1274827656"/>
                    </a:ext>
                  </a:extLst>
                </a:gridCol>
              </a:tblGrid>
              <a:tr h="517489">
                <a:tc>
                  <a:txBody>
                    <a:bodyPr/>
                    <a:lstStyle/>
                    <a:p>
                      <a:pPr algn="r">
                        <a:lnSpc>
                          <a:spcPts val="2000"/>
                        </a:lnSpc>
                        <a:spcAft>
                          <a:spcPts val="0"/>
                        </a:spcAft>
                      </a:pPr>
                      <a:r>
                        <a:rPr lang="en-US" altLang="zh-TW" sz="1600" b="1" kern="0" dirty="0">
                          <a:solidFill>
                            <a:srgbClr val="000000"/>
                          </a:solidFill>
                          <a:latin typeface="微軟正黑體" pitchFamily="34" charset="-120"/>
                          <a:ea typeface="微軟正黑體" pitchFamily="34" charset="-120"/>
                          <a:cs typeface="Times New Roman"/>
                        </a:rPr>
                        <a:t> </a:t>
                      </a:r>
                      <a:r>
                        <a:rPr lang="zh-TW" sz="1800" b="1" kern="0" dirty="0">
                          <a:solidFill>
                            <a:srgbClr val="000000"/>
                          </a:solidFill>
                          <a:latin typeface="微軟正黑體" pitchFamily="34" charset="-120"/>
                          <a:ea typeface="微軟正黑體" pitchFamily="34" charset="-120"/>
                          <a:cs typeface="Times New Roman"/>
                        </a:rPr>
                        <a:t>地方政府</a:t>
                      </a:r>
                      <a:endParaRPr lang="en-US" altLang="zh-TW" sz="1800" b="1" kern="100" dirty="0">
                        <a:solidFill>
                          <a:schemeClr val="lt1"/>
                        </a:solidFill>
                        <a:latin typeface="微軟正黑體" pitchFamily="34" charset="-120"/>
                        <a:ea typeface="微軟正黑體" pitchFamily="34" charset="-120"/>
                        <a:cs typeface="Times New Roman"/>
                      </a:endParaRPr>
                    </a:p>
                    <a:p>
                      <a:pPr algn="r">
                        <a:lnSpc>
                          <a:spcPts val="2000"/>
                        </a:lnSpc>
                        <a:spcAft>
                          <a:spcPts val="0"/>
                        </a:spcAft>
                      </a:pPr>
                      <a:r>
                        <a:rPr lang="zh-TW" sz="1800" b="1" kern="0" dirty="0">
                          <a:solidFill>
                            <a:srgbClr val="000000"/>
                          </a:solidFill>
                          <a:latin typeface="微軟正黑體" pitchFamily="34" charset="-120"/>
                          <a:ea typeface="微軟正黑體" pitchFamily="34" charset="-120"/>
                          <a:cs typeface="Times New Roman"/>
                        </a:rPr>
                        <a:t>財力級次</a:t>
                      </a:r>
                      <a:endParaRPr lang="en-US" altLang="zh-TW" sz="1800" b="1" kern="0" dirty="0">
                        <a:solidFill>
                          <a:srgbClr val="000000"/>
                        </a:solidFill>
                        <a:latin typeface="微軟正黑體" pitchFamily="34" charset="-120"/>
                        <a:ea typeface="微軟正黑體" pitchFamily="34" charset="-120"/>
                        <a:cs typeface="Times New Roman"/>
                      </a:endParaRPr>
                    </a:p>
                    <a:p>
                      <a:pPr algn="r">
                        <a:lnSpc>
                          <a:spcPts val="2000"/>
                        </a:lnSpc>
                        <a:spcAft>
                          <a:spcPts val="0"/>
                        </a:spcAft>
                      </a:pPr>
                      <a:endParaRPr lang="zh-TW" sz="1800" b="1" kern="100" dirty="0">
                        <a:latin typeface="微軟正黑體" pitchFamily="34" charset="-120"/>
                        <a:ea typeface="微軟正黑體" pitchFamily="34" charset="-120"/>
                        <a:cs typeface="Times New Roman"/>
                      </a:endParaRPr>
                    </a:p>
                    <a:p>
                      <a:pPr marL="109855">
                        <a:lnSpc>
                          <a:spcPts val="1200"/>
                        </a:lnSpc>
                        <a:spcAft>
                          <a:spcPts val="0"/>
                        </a:spcAft>
                      </a:pPr>
                      <a:r>
                        <a:rPr lang="zh-TW" sz="1800" b="1" kern="0" dirty="0">
                          <a:solidFill>
                            <a:srgbClr val="000000"/>
                          </a:solidFill>
                          <a:latin typeface="微軟正黑體" pitchFamily="34" charset="-120"/>
                          <a:ea typeface="微軟正黑體" pitchFamily="34" charset="-120"/>
                          <a:cs typeface="Times New Roman"/>
                        </a:rPr>
                        <a:t>學校級別</a:t>
                      </a:r>
                      <a:endParaRPr lang="zh-TW" sz="1800" b="1" kern="100" dirty="0">
                        <a:latin typeface="微軟正黑體" pitchFamily="34" charset="-120"/>
                        <a:ea typeface="微軟正黑體" pitchFamily="34" charset="-120"/>
                        <a:cs typeface="Times New Roman"/>
                      </a:endParaRPr>
                    </a:p>
                  </a:txBody>
                  <a:tcPr marL="68575" marR="68575" marT="0" marB="0" anchor="ctr">
                    <a:lnTlToBr w="12700" cap="flat" cmpd="sng" algn="ctr">
                      <a:solidFill>
                        <a:schemeClr val="tx1"/>
                      </a:solidFill>
                      <a:prstDash val="solid"/>
                      <a:round/>
                      <a:headEnd type="none" w="med" len="med"/>
                      <a:tailEnd type="none" w="med" len="med"/>
                    </a:lnTlToBr>
                  </a:tcPr>
                </a:tc>
                <a:tc>
                  <a:txBody>
                    <a:bodyPr/>
                    <a:lstStyle/>
                    <a:p>
                      <a:pPr algn="ctr">
                        <a:lnSpc>
                          <a:spcPts val="1600"/>
                        </a:lnSpc>
                        <a:spcAft>
                          <a:spcPts val="0"/>
                        </a:spcAft>
                      </a:pPr>
                      <a:r>
                        <a:rPr lang="zh-TW" sz="2000" b="1" kern="0" dirty="0">
                          <a:solidFill>
                            <a:srgbClr val="000000"/>
                          </a:solidFill>
                          <a:latin typeface="微軟正黑體" pitchFamily="34" charset="-120"/>
                          <a:ea typeface="微軟正黑體" pitchFamily="34" charset="-120"/>
                          <a:cs typeface="Times New Roman"/>
                        </a:rPr>
                        <a:t>財力</a:t>
                      </a:r>
                      <a:r>
                        <a:rPr lang="en-US" sz="2000" b="1" kern="0" dirty="0">
                          <a:solidFill>
                            <a:srgbClr val="000000"/>
                          </a:solidFill>
                          <a:latin typeface="微軟正黑體" pitchFamily="34" charset="-120"/>
                          <a:ea typeface="微軟正黑體" pitchFamily="34" charset="-120"/>
                          <a:cs typeface="Times New Roman"/>
                        </a:rPr>
                        <a:t>1</a:t>
                      </a:r>
                      <a:r>
                        <a:rPr lang="zh-TW" sz="2000" b="1" kern="0" dirty="0">
                          <a:solidFill>
                            <a:srgbClr val="000000"/>
                          </a:solidFill>
                          <a:latin typeface="微軟正黑體" pitchFamily="34" charset="-120"/>
                          <a:ea typeface="微軟正黑體" pitchFamily="34" charset="-120"/>
                          <a:cs typeface="Times New Roman"/>
                        </a:rPr>
                        <a:t>級</a:t>
                      </a:r>
                      <a:endParaRPr lang="zh-TW" sz="2000" b="1" kern="100" dirty="0">
                        <a:latin typeface="微軟正黑體" pitchFamily="34" charset="-120"/>
                        <a:ea typeface="微軟正黑體" pitchFamily="34" charset="-120"/>
                        <a:cs typeface="Times New Roman"/>
                      </a:endParaRPr>
                    </a:p>
                  </a:txBody>
                  <a:tcPr marL="68575" marR="68575" marT="0" marB="0" anchor="ctr"/>
                </a:tc>
                <a:tc>
                  <a:txBody>
                    <a:bodyPr/>
                    <a:lstStyle/>
                    <a:p>
                      <a:pPr algn="ctr">
                        <a:lnSpc>
                          <a:spcPts val="1600"/>
                        </a:lnSpc>
                        <a:spcAft>
                          <a:spcPts val="0"/>
                        </a:spcAft>
                      </a:pPr>
                      <a:r>
                        <a:rPr lang="zh-TW" sz="2000" b="1" kern="0" dirty="0">
                          <a:solidFill>
                            <a:srgbClr val="000000"/>
                          </a:solidFill>
                          <a:latin typeface="微軟正黑體" pitchFamily="34" charset="-120"/>
                          <a:ea typeface="微軟正黑體" pitchFamily="34" charset="-120"/>
                          <a:cs typeface="Times New Roman"/>
                        </a:rPr>
                        <a:t>財力</a:t>
                      </a:r>
                      <a:r>
                        <a:rPr lang="en-US" sz="2000" b="1" kern="0" dirty="0">
                          <a:solidFill>
                            <a:srgbClr val="000000"/>
                          </a:solidFill>
                          <a:latin typeface="微軟正黑體" pitchFamily="34" charset="-120"/>
                          <a:ea typeface="微軟正黑體" pitchFamily="34" charset="-120"/>
                          <a:cs typeface="Times New Roman"/>
                        </a:rPr>
                        <a:t>2</a:t>
                      </a:r>
                      <a:r>
                        <a:rPr lang="zh-TW" sz="2000" b="1" kern="0" dirty="0">
                          <a:solidFill>
                            <a:srgbClr val="000000"/>
                          </a:solidFill>
                          <a:latin typeface="微軟正黑體" pitchFamily="34" charset="-120"/>
                          <a:ea typeface="微軟正黑體" pitchFamily="34" charset="-120"/>
                          <a:cs typeface="Times New Roman"/>
                        </a:rPr>
                        <a:t>級</a:t>
                      </a:r>
                      <a:endParaRPr lang="zh-TW" sz="2000" b="1" kern="100" dirty="0">
                        <a:latin typeface="微軟正黑體" pitchFamily="34" charset="-120"/>
                        <a:ea typeface="微軟正黑體" pitchFamily="34" charset="-120"/>
                        <a:cs typeface="Times New Roman"/>
                      </a:endParaRPr>
                    </a:p>
                  </a:txBody>
                  <a:tcPr marL="68575" marR="68575" marT="0" marB="0" anchor="ctr"/>
                </a:tc>
                <a:tc>
                  <a:txBody>
                    <a:bodyPr/>
                    <a:lstStyle/>
                    <a:p>
                      <a:pPr algn="ctr">
                        <a:lnSpc>
                          <a:spcPts val="1600"/>
                        </a:lnSpc>
                        <a:spcAft>
                          <a:spcPts val="0"/>
                        </a:spcAft>
                      </a:pPr>
                      <a:r>
                        <a:rPr lang="zh-TW" sz="2000" b="1" kern="0" dirty="0">
                          <a:solidFill>
                            <a:srgbClr val="000000"/>
                          </a:solidFill>
                          <a:latin typeface="微軟正黑體" pitchFamily="34" charset="-120"/>
                          <a:ea typeface="微軟正黑體" pitchFamily="34" charset="-120"/>
                          <a:cs typeface="Times New Roman"/>
                        </a:rPr>
                        <a:t>財力</a:t>
                      </a:r>
                      <a:r>
                        <a:rPr lang="en-US" sz="2000" b="1" kern="0" dirty="0">
                          <a:solidFill>
                            <a:srgbClr val="000000"/>
                          </a:solidFill>
                          <a:latin typeface="微軟正黑體" pitchFamily="34" charset="-120"/>
                          <a:ea typeface="微軟正黑體" pitchFamily="34" charset="-120"/>
                          <a:cs typeface="Times New Roman"/>
                        </a:rPr>
                        <a:t>3</a:t>
                      </a:r>
                      <a:r>
                        <a:rPr lang="zh-TW" sz="2000" b="1" kern="0" dirty="0">
                          <a:solidFill>
                            <a:srgbClr val="000000"/>
                          </a:solidFill>
                          <a:latin typeface="微軟正黑體" pitchFamily="34" charset="-120"/>
                          <a:ea typeface="微軟正黑體" pitchFamily="34" charset="-120"/>
                          <a:cs typeface="Times New Roman"/>
                        </a:rPr>
                        <a:t>級</a:t>
                      </a:r>
                      <a:endParaRPr lang="zh-TW" sz="2000" b="1" kern="100" dirty="0">
                        <a:latin typeface="微軟正黑體" pitchFamily="34" charset="-120"/>
                        <a:ea typeface="微軟正黑體" pitchFamily="34" charset="-120"/>
                        <a:cs typeface="Times New Roman"/>
                      </a:endParaRPr>
                    </a:p>
                  </a:txBody>
                  <a:tcPr marL="68575" marR="68575" marT="0" marB="0" anchor="ctr"/>
                </a:tc>
                <a:tc>
                  <a:txBody>
                    <a:bodyPr/>
                    <a:lstStyle/>
                    <a:p>
                      <a:pPr algn="ctr">
                        <a:lnSpc>
                          <a:spcPts val="1600"/>
                        </a:lnSpc>
                        <a:spcAft>
                          <a:spcPts val="0"/>
                        </a:spcAft>
                      </a:pPr>
                      <a:r>
                        <a:rPr lang="zh-TW" sz="2000" b="1" kern="0" dirty="0">
                          <a:solidFill>
                            <a:srgbClr val="000000"/>
                          </a:solidFill>
                          <a:latin typeface="微軟正黑體" pitchFamily="34" charset="-120"/>
                          <a:ea typeface="微軟正黑體" pitchFamily="34" charset="-120"/>
                          <a:cs typeface="Times New Roman"/>
                        </a:rPr>
                        <a:t>財力</a:t>
                      </a:r>
                      <a:r>
                        <a:rPr lang="en-US" sz="2000" b="1" kern="0" dirty="0">
                          <a:solidFill>
                            <a:srgbClr val="000000"/>
                          </a:solidFill>
                          <a:latin typeface="微軟正黑體" pitchFamily="34" charset="-120"/>
                          <a:ea typeface="微軟正黑體" pitchFamily="34" charset="-120"/>
                          <a:cs typeface="Times New Roman"/>
                        </a:rPr>
                        <a:t>4</a:t>
                      </a:r>
                      <a:r>
                        <a:rPr lang="zh-TW" sz="2000" b="1" kern="0" dirty="0">
                          <a:solidFill>
                            <a:srgbClr val="000000"/>
                          </a:solidFill>
                          <a:latin typeface="微軟正黑體" pitchFamily="34" charset="-120"/>
                          <a:ea typeface="微軟正黑體" pitchFamily="34" charset="-120"/>
                          <a:cs typeface="Times New Roman"/>
                        </a:rPr>
                        <a:t>級</a:t>
                      </a:r>
                      <a:endParaRPr lang="zh-TW" sz="2000" b="1" kern="100" dirty="0">
                        <a:latin typeface="微軟正黑體" pitchFamily="34" charset="-120"/>
                        <a:ea typeface="微軟正黑體" pitchFamily="34" charset="-120"/>
                        <a:cs typeface="Times New Roman"/>
                      </a:endParaRPr>
                    </a:p>
                  </a:txBody>
                  <a:tcPr marL="68575" marR="68575" marT="0" marB="0" anchor="ctr"/>
                </a:tc>
                <a:tc>
                  <a:txBody>
                    <a:bodyPr/>
                    <a:lstStyle/>
                    <a:p>
                      <a:pPr algn="ctr">
                        <a:lnSpc>
                          <a:spcPts val="1600"/>
                        </a:lnSpc>
                        <a:spcAft>
                          <a:spcPts val="0"/>
                        </a:spcAft>
                      </a:pPr>
                      <a:r>
                        <a:rPr lang="zh-TW" sz="2000" b="1" kern="0" dirty="0">
                          <a:solidFill>
                            <a:srgbClr val="000000"/>
                          </a:solidFill>
                          <a:latin typeface="微軟正黑體" pitchFamily="34" charset="-120"/>
                          <a:ea typeface="微軟正黑體" pitchFamily="34" charset="-120"/>
                          <a:cs typeface="Times New Roman"/>
                        </a:rPr>
                        <a:t>財力</a:t>
                      </a:r>
                      <a:r>
                        <a:rPr lang="en-US" sz="2000" b="1" kern="0" dirty="0">
                          <a:solidFill>
                            <a:srgbClr val="000000"/>
                          </a:solidFill>
                          <a:latin typeface="微軟正黑體" pitchFamily="34" charset="-120"/>
                          <a:ea typeface="微軟正黑體" pitchFamily="34" charset="-120"/>
                          <a:cs typeface="Times New Roman"/>
                        </a:rPr>
                        <a:t>5</a:t>
                      </a:r>
                      <a:r>
                        <a:rPr lang="zh-TW" sz="2000" b="1" kern="0" dirty="0">
                          <a:solidFill>
                            <a:srgbClr val="000000"/>
                          </a:solidFill>
                          <a:latin typeface="微軟正黑體" pitchFamily="34" charset="-120"/>
                          <a:ea typeface="微軟正黑體" pitchFamily="34" charset="-120"/>
                          <a:cs typeface="Times New Roman"/>
                        </a:rPr>
                        <a:t>級</a:t>
                      </a:r>
                      <a:endParaRPr lang="zh-TW" sz="2000" b="1" kern="100" dirty="0">
                        <a:latin typeface="微軟正黑體" pitchFamily="34" charset="-120"/>
                        <a:ea typeface="微軟正黑體" pitchFamily="34" charset="-120"/>
                        <a:cs typeface="Times New Roman"/>
                      </a:endParaRPr>
                    </a:p>
                  </a:txBody>
                  <a:tcPr marL="68575" marR="68575" marT="0" marB="0" anchor="ctr"/>
                </a:tc>
                <a:extLst>
                  <a:ext uri="{0D108BD9-81ED-4DB2-BD59-A6C34878D82A}">
                    <a16:rowId xmlns="" xmlns:a16="http://schemas.microsoft.com/office/drawing/2014/main" val="1240330530"/>
                  </a:ext>
                </a:extLst>
              </a:tr>
              <a:tr h="370840">
                <a:tc>
                  <a:txBody>
                    <a:bodyPr/>
                    <a:lstStyle/>
                    <a:p>
                      <a:pPr marL="109855" algn="ctr">
                        <a:lnSpc>
                          <a:spcPts val="2200"/>
                        </a:lnSpc>
                        <a:spcAft>
                          <a:spcPts val="0"/>
                        </a:spcAft>
                      </a:pPr>
                      <a:r>
                        <a:rPr lang="zh-TW" sz="2400" b="1" kern="0" dirty="0">
                          <a:solidFill>
                            <a:srgbClr val="000000"/>
                          </a:solidFill>
                          <a:latin typeface="微軟正黑體" pitchFamily="34" charset="-120"/>
                          <a:ea typeface="微軟正黑體" pitchFamily="34" charset="-120"/>
                          <a:cs typeface="Times New Roman"/>
                        </a:rPr>
                        <a:t>偏遠</a:t>
                      </a:r>
                      <a:endParaRPr lang="zh-TW" sz="2400" b="1" kern="100" dirty="0">
                        <a:latin typeface="微軟正黑體" pitchFamily="34" charset="-120"/>
                        <a:ea typeface="微軟正黑體" pitchFamily="34" charset="-120"/>
                        <a:cs typeface="Times New Roman"/>
                      </a:endParaRPr>
                    </a:p>
                  </a:txBody>
                  <a:tcPr marL="68575" marR="68575" marT="0" marB="0" anchor="ctr"/>
                </a:tc>
                <a:tc>
                  <a:txBody>
                    <a:bodyPr/>
                    <a:lstStyle/>
                    <a:p>
                      <a:pPr algn="ctr">
                        <a:lnSpc>
                          <a:spcPts val="2200"/>
                        </a:lnSpc>
                        <a:spcAft>
                          <a:spcPts val="0"/>
                        </a:spcAft>
                      </a:pPr>
                      <a:r>
                        <a:rPr lang="en-US" altLang="zh-TW" sz="2400" b="1" kern="0" dirty="0">
                          <a:solidFill>
                            <a:srgbClr val="000000"/>
                          </a:solidFill>
                          <a:latin typeface="微軟正黑體" pitchFamily="34" charset="-120"/>
                          <a:ea typeface="微軟正黑體" pitchFamily="34" charset="-120"/>
                          <a:cs typeface="Times New Roman"/>
                        </a:rPr>
                        <a:t>90</a:t>
                      </a:r>
                      <a:r>
                        <a:rPr lang="en-US" sz="2400" b="1" kern="0" dirty="0">
                          <a:solidFill>
                            <a:srgbClr val="000000"/>
                          </a:solidFill>
                          <a:latin typeface="微軟正黑體" pitchFamily="34" charset="-120"/>
                          <a:ea typeface="微軟正黑體" pitchFamily="34" charset="-120"/>
                          <a:cs typeface="Times New Roman"/>
                        </a:rPr>
                        <a:t>%</a:t>
                      </a:r>
                      <a:endParaRPr lang="zh-TW" sz="2400" b="1" kern="100" dirty="0">
                        <a:latin typeface="微軟正黑體" pitchFamily="34" charset="-120"/>
                        <a:ea typeface="微軟正黑體" pitchFamily="34" charset="-120"/>
                        <a:cs typeface="Times New Roman"/>
                      </a:endParaRPr>
                    </a:p>
                  </a:txBody>
                  <a:tcPr marL="68575" marR="68575" marT="0" marB="0" anchor="ctr"/>
                </a:tc>
                <a:tc>
                  <a:txBody>
                    <a:bodyPr/>
                    <a:lstStyle/>
                    <a:p>
                      <a:pPr algn="ctr">
                        <a:lnSpc>
                          <a:spcPts val="2200"/>
                        </a:lnSpc>
                        <a:spcAft>
                          <a:spcPts val="0"/>
                        </a:spcAft>
                      </a:pPr>
                      <a:r>
                        <a:rPr lang="en-US" altLang="zh-TW" sz="2400" b="1" kern="0" dirty="0">
                          <a:solidFill>
                            <a:srgbClr val="000000"/>
                          </a:solidFill>
                          <a:latin typeface="微軟正黑體" pitchFamily="34" charset="-120"/>
                          <a:ea typeface="微軟正黑體" pitchFamily="34" charset="-120"/>
                          <a:cs typeface="Times New Roman"/>
                        </a:rPr>
                        <a:t>93</a:t>
                      </a:r>
                      <a:r>
                        <a:rPr lang="en-US" sz="2400" b="1" kern="0" dirty="0">
                          <a:solidFill>
                            <a:srgbClr val="000000"/>
                          </a:solidFill>
                          <a:latin typeface="微軟正黑體" pitchFamily="34" charset="-120"/>
                          <a:ea typeface="微軟正黑體" pitchFamily="34" charset="-120"/>
                          <a:cs typeface="Times New Roman"/>
                        </a:rPr>
                        <a:t>%</a:t>
                      </a:r>
                      <a:endParaRPr lang="zh-TW" sz="2400" b="1" kern="100" dirty="0">
                        <a:latin typeface="微軟正黑體" pitchFamily="34" charset="-120"/>
                        <a:ea typeface="微軟正黑體" pitchFamily="34" charset="-120"/>
                        <a:cs typeface="Times New Roman"/>
                      </a:endParaRPr>
                    </a:p>
                  </a:txBody>
                  <a:tcPr marL="68575" marR="68575" marT="0" marB="0" anchor="ctr"/>
                </a:tc>
                <a:tc>
                  <a:txBody>
                    <a:bodyPr/>
                    <a:lstStyle/>
                    <a:p>
                      <a:pPr algn="ctr">
                        <a:lnSpc>
                          <a:spcPts val="2200"/>
                        </a:lnSpc>
                        <a:spcAft>
                          <a:spcPts val="0"/>
                        </a:spcAft>
                      </a:pPr>
                      <a:r>
                        <a:rPr lang="en-US" sz="2400" b="1" kern="0" dirty="0">
                          <a:solidFill>
                            <a:srgbClr val="000000"/>
                          </a:solidFill>
                          <a:latin typeface="微軟正黑體" pitchFamily="34" charset="-120"/>
                          <a:ea typeface="微軟正黑體" pitchFamily="34" charset="-120"/>
                          <a:cs typeface="Times New Roman"/>
                        </a:rPr>
                        <a:t>9</a:t>
                      </a:r>
                      <a:r>
                        <a:rPr lang="en-US" altLang="zh-TW" sz="2400" b="1" kern="0" dirty="0">
                          <a:solidFill>
                            <a:srgbClr val="000000"/>
                          </a:solidFill>
                          <a:latin typeface="微軟正黑體" pitchFamily="34" charset="-120"/>
                          <a:ea typeface="微軟正黑體" pitchFamily="34" charset="-120"/>
                          <a:cs typeface="Times New Roman"/>
                        </a:rPr>
                        <a:t>5</a:t>
                      </a:r>
                      <a:r>
                        <a:rPr lang="en-US" sz="2400" b="1" kern="0" dirty="0">
                          <a:solidFill>
                            <a:srgbClr val="000000"/>
                          </a:solidFill>
                          <a:latin typeface="微軟正黑體" pitchFamily="34" charset="-120"/>
                          <a:ea typeface="微軟正黑體" pitchFamily="34" charset="-120"/>
                          <a:cs typeface="Times New Roman"/>
                        </a:rPr>
                        <a:t>%</a:t>
                      </a:r>
                      <a:endParaRPr lang="zh-TW" sz="2400" b="1" kern="100" dirty="0">
                        <a:latin typeface="微軟正黑體" pitchFamily="34" charset="-120"/>
                        <a:ea typeface="微軟正黑體" pitchFamily="34" charset="-120"/>
                        <a:cs typeface="Times New Roman"/>
                      </a:endParaRPr>
                    </a:p>
                  </a:txBody>
                  <a:tcPr marL="68575" marR="68575" marT="0" marB="0" anchor="ctr"/>
                </a:tc>
                <a:tc>
                  <a:txBody>
                    <a:bodyPr/>
                    <a:lstStyle/>
                    <a:p>
                      <a:pPr algn="ctr">
                        <a:lnSpc>
                          <a:spcPts val="2200"/>
                        </a:lnSpc>
                        <a:spcAft>
                          <a:spcPts val="0"/>
                        </a:spcAft>
                      </a:pPr>
                      <a:r>
                        <a:rPr lang="en-US" altLang="zh-TW" sz="2400" b="1" kern="0" dirty="0">
                          <a:solidFill>
                            <a:srgbClr val="000000"/>
                          </a:solidFill>
                          <a:latin typeface="微軟正黑體" pitchFamily="34" charset="-120"/>
                          <a:ea typeface="微軟正黑體" pitchFamily="34" charset="-120"/>
                          <a:cs typeface="Times New Roman"/>
                        </a:rPr>
                        <a:t>100</a:t>
                      </a:r>
                      <a:r>
                        <a:rPr lang="en-US" sz="2400" b="1" kern="0" dirty="0">
                          <a:solidFill>
                            <a:srgbClr val="000000"/>
                          </a:solidFill>
                          <a:latin typeface="微軟正黑體" pitchFamily="34" charset="-120"/>
                          <a:ea typeface="微軟正黑體" pitchFamily="34" charset="-120"/>
                          <a:cs typeface="Times New Roman"/>
                        </a:rPr>
                        <a:t>%</a:t>
                      </a:r>
                      <a:endParaRPr lang="zh-TW" sz="2400" b="1" kern="100" dirty="0">
                        <a:latin typeface="微軟正黑體" pitchFamily="34" charset="-120"/>
                        <a:ea typeface="微軟正黑體" pitchFamily="34" charset="-120"/>
                        <a:cs typeface="Times New Roman"/>
                      </a:endParaRPr>
                    </a:p>
                  </a:txBody>
                  <a:tcPr marL="68575" marR="68575" marT="0" marB="0" anchor="ctr"/>
                </a:tc>
                <a:tc>
                  <a:txBody>
                    <a:bodyPr/>
                    <a:lstStyle/>
                    <a:p>
                      <a:pPr algn="ctr">
                        <a:lnSpc>
                          <a:spcPts val="2200"/>
                        </a:lnSpc>
                        <a:spcAft>
                          <a:spcPts val="0"/>
                        </a:spcAft>
                      </a:pPr>
                      <a:r>
                        <a:rPr lang="en-US" altLang="zh-TW" sz="2400" b="1" kern="0" dirty="0">
                          <a:solidFill>
                            <a:srgbClr val="000000"/>
                          </a:solidFill>
                          <a:latin typeface="微軟正黑體" pitchFamily="34" charset="-120"/>
                          <a:ea typeface="微軟正黑體" pitchFamily="34" charset="-120"/>
                          <a:cs typeface="Times New Roman"/>
                        </a:rPr>
                        <a:t>100</a:t>
                      </a:r>
                      <a:r>
                        <a:rPr lang="en-US" sz="2400" b="1" kern="0" dirty="0">
                          <a:solidFill>
                            <a:srgbClr val="000000"/>
                          </a:solidFill>
                          <a:latin typeface="微軟正黑體" pitchFamily="34" charset="-120"/>
                          <a:ea typeface="微軟正黑體" pitchFamily="34" charset="-120"/>
                          <a:cs typeface="Times New Roman"/>
                        </a:rPr>
                        <a:t>%</a:t>
                      </a:r>
                      <a:endParaRPr lang="zh-TW" sz="2400" b="1" kern="100" dirty="0">
                        <a:latin typeface="微軟正黑體" pitchFamily="34" charset="-120"/>
                        <a:ea typeface="微軟正黑體" pitchFamily="34" charset="-120"/>
                        <a:cs typeface="Times New Roman"/>
                      </a:endParaRPr>
                    </a:p>
                  </a:txBody>
                  <a:tcPr marL="68575" marR="68575" marT="0" marB="0" anchor="ctr"/>
                </a:tc>
                <a:extLst>
                  <a:ext uri="{0D108BD9-81ED-4DB2-BD59-A6C34878D82A}">
                    <a16:rowId xmlns="" xmlns:a16="http://schemas.microsoft.com/office/drawing/2014/main" val="1798712029"/>
                  </a:ext>
                </a:extLst>
              </a:tr>
              <a:tr h="370840">
                <a:tc>
                  <a:txBody>
                    <a:bodyPr/>
                    <a:lstStyle/>
                    <a:p>
                      <a:pPr marL="109855" algn="ctr">
                        <a:lnSpc>
                          <a:spcPts val="2200"/>
                        </a:lnSpc>
                        <a:spcAft>
                          <a:spcPts val="0"/>
                        </a:spcAft>
                      </a:pPr>
                      <a:r>
                        <a:rPr lang="zh-TW" sz="2400" b="1" kern="0" dirty="0">
                          <a:solidFill>
                            <a:srgbClr val="000000"/>
                          </a:solidFill>
                          <a:latin typeface="微軟正黑體" pitchFamily="34" charset="-120"/>
                          <a:ea typeface="微軟正黑體" pitchFamily="34" charset="-120"/>
                          <a:cs typeface="Times New Roman"/>
                        </a:rPr>
                        <a:t>特偏</a:t>
                      </a:r>
                      <a:endParaRPr lang="zh-TW" sz="2400" b="1" kern="100" dirty="0">
                        <a:latin typeface="微軟正黑體" pitchFamily="34" charset="-120"/>
                        <a:ea typeface="微軟正黑體" pitchFamily="34" charset="-120"/>
                        <a:cs typeface="Times New Roman"/>
                      </a:endParaRPr>
                    </a:p>
                  </a:txBody>
                  <a:tcPr marL="68575" marR="68575" marT="0" marB="0" anchor="ctr"/>
                </a:tc>
                <a:tc>
                  <a:txBody>
                    <a:bodyPr/>
                    <a:lstStyle/>
                    <a:p>
                      <a:pPr algn="ctr">
                        <a:lnSpc>
                          <a:spcPts val="2200"/>
                        </a:lnSpc>
                        <a:spcAft>
                          <a:spcPts val="0"/>
                        </a:spcAft>
                      </a:pPr>
                      <a:r>
                        <a:rPr lang="en-US" sz="2400" b="1" kern="0" dirty="0">
                          <a:solidFill>
                            <a:srgbClr val="000000"/>
                          </a:solidFill>
                          <a:latin typeface="微軟正黑體" pitchFamily="34" charset="-120"/>
                          <a:ea typeface="微軟正黑體" pitchFamily="34" charset="-120"/>
                          <a:cs typeface="Times New Roman"/>
                        </a:rPr>
                        <a:t>8</a:t>
                      </a:r>
                      <a:r>
                        <a:rPr lang="en-US" altLang="zh-TW" sz="2400" b="1" kern="0" dirty="0">
                          <a:solidFill>
                            <a:srgbClr val="000000"/>
                          </a:solidFill>
                          <a:latin typeface="微軟正黑體" pitchFamily="34" charset="-120"/>
                          <a:ea typeface="微軟正黑體" pitchFamily="34" charset="-120"/>
                          <a:cs typeface="Times New Roman"/>
                        </a:rPr>
                        <a:t>8</a:t>
                      </a:r>
                      <a:r>
                        <a:rPr lang="en-US" sz="2400" b="1" kern="0" dirty="0">
                          <a:solidFill>
                            <a:srgbClr val="000000"/>
                          </a:solidFill>
                          <a:latin typeface="微軟正黑體" pitchFamily="34" charset="-120"/>
                          <a:ea typeface="微軟正黑體" pitchFamily="34" charset="-120"/>
                          <a:cs typeface="Times New Roman"/>
                        </a:rPr>
                        <a:t>%</a:t>
                      </a:r>
                      <a:endParaRPr lang="zh-TW" sz="2400" b="1" kern="100" dirty="0">
                        <a:latin typeface="微軟正黑體" pitchFamily="34" charset="-120"/>
                        <a:ea typeface="微軟正黑體" pitchFamily="34" charset="-120"/>
                        <a:cs typeface="Times New Roman"/>
                      </a:endParaRPr>
                    </a:p>
                  </a:txBody>
                  <a:tcPr marL="68575" marR="68575" marT="0" marB="0" anchor="ctr"/>
                </a:tc>
                <a:tc>
                  <a:txBody>
                    <a:bodyPr/>
                    <a:lstStyle/>
                    <a:p>
                      <a:pPr algn="ctr">
                        <a:lnSpc>
                          <a:spcPts val="2200"/>
                        </a:lnSpc>
                        <a:spcAft>
                          <a:spcPts val="0"/>
                        </a:spcAft>
                      </a:pPr>
                      <a:r>
                        <a:rPr lang="en-US" altLang="zh-TW" sz="2400" b="1" kern="0" dirty="0">
                          <a:solidFill>
                            <a:srgbClr val="000000"/>
                          </a:solidFill>
                          <a:latin typeface="微軟正黑體" pitchFamily="34" charset="-120"/>
                          <a:ea typeface="微軟正黑體" pitchFamily="34" charset="-120"/>
                          <a:cs typeface="Times New Roman"/>
                        </a:rPr>
                        <a:t>90</a:t>
                      </a:r>
                      <a:r>
                        <a:rPr lang="en-US" sz="2400" b="1" kern="0" dirty="0">
                          <a:solidFill>
                            <a:srgbClr val="000000"/>
                          </a:solidFill>
                          <a:latin typeface="微軟正黑體" pitchFamily="34" charset="-120"/>
                          <a:ea typeface="微軟正黑體" pitchFamily="34" charset="-120"/>
                          <a:cs typeface="Times New Roman"/>
                        </a:rPr>
                        <a:t>%</a:t>
                      </a:r>
                      <a:endParaRPr lang="zh-TW" sz="2400" b="1" kern="100" dirty="0">
                        <a:latin typeface="微軟正黑體" pitchFamily="34" charset="-120"/>
                        <a:ea typeface="微軟正黑體" pitchFamily="34" charset="-120"/>
                        <a:cs typeface="Times New Roman"/>
                      </a:endParaRPr>
                    </a:p>
                  </a:txBody>
                  <a:tcPr marL="68575" marR="68575" marT="0" marB="0" anchor="ctr"/>
                </a:tc>
                <a:tc>
                  <a:txBody>
                    <a:bodyPr/>
                    <a:lstStyle/>
                    <a:p>
                      <a:pPr algn="ctr">
                        <a:lnSpc>
                          <a:spcPts val="2200"/>
                        </a:lnSpc>
                        <a:spcAft>
                          <a:spcPts val="0"/>
                        </a:spcAft>
                      </a:pPr>
                      <a:r>
                        <a:rPr lang="en-US" sz="2400" b="1" kern="0" dirty="0">
                          <a:solidFill>
                            <a:srgbClr val="000000"/>
                          </a:solidFill>
                          <a:latin typeface="微軟正黑體" pitchFamily="34" charset="-120"/>
                          <a:ea typeface="微軟正黑體" pitchFamily="34" charset="-120"/>
                          <a:cs typeface="Times New Roman"/>
                        </a:rPr>
                        <a:t>9</a:t>
                      </a:r>
                      <a:r>
                        <a:rPr lang="en-US" altLang="zh-TW" sz="2400" b="1" kern="0" dirty="0">
                          <a:solidFill>
                            <a:srgbClr val="000000"/>
                          </a:solidFill>
                          <a:latin typeface="微軟正黑體" pitchFamily="34" charset="-120"/>
                          <a:ea typeface="微軟正黑體" pitchFamily="34" charset="-120"/>
                          <a:cs typeface="Times New Roman"/>
                        </a:rPr>
                        <a:t>3</a:t>
                      </a:r>
                      <a:r>
                        <a:rPr lang="en-US" sz="2400" b="1" kern="0" dirty="0">
                          <a:solidFill>
                            <a:srgbClr val="000000"/>
                          </a:solidFill>
                          <a:latin typeface="微軟正黑體" pitchFamily="34" charset="-120"/>
                          <a:ea typeface="微軟正黑體" pitchFamily="34" charset="-120"/>
                          <a:cs typeface="Times New Roman"/>
                        </a:rPr>
                        <a:t>%</a:t>
                      </a:r>
                      <a:endParaRPr lang="zh-TW" sz="2400" b="1" kern="100" dirty="0">
                        <a:latin typeface="微軟正黑體" pitchFamily="34" charset="-120"/>
                        <a:ea typeface="微軟正黑體" pitchFamily="34" charset="-120"/>
                        <a:cs typeface="Times New Roman"/>
                      </a:endParaRPr>
                    </a:p>
                  </a:txBody>
                  <a:tcPr marL="68575" marR="68575" marT="0" marB="0" anchor="ctr"/>
                </a:tc>
                <a:tc>
                  <a:txBody>
                    <a:bodyPr/>
                    <a:lstStyle/>
                    <a:p>
                      <a:pPr algn="ctr">
                        <a:lnSpc>
                          <a:spcPts val="2200"/>
                        </a:lnSpc>
                        <a:spcAft>
                          <a:spcPts val="0"/>
                        </a:spcAft>
                      </a:pPr>
                      <a:r>
                        <a:rPr lang="en-US" sz="2400" b="1" kern="0" dirty="0">
                          <a:solidFill>
                            <a:srgbClr val="000000"/>
                          </a:solidFill>
                          <a:latin typeface="微軟正黑體" pitchFamily="34" charset="-120"/>
                          <a:ea typeface="微軟正黑體" pitchFamily="34" charset="-120"/>
                          <a:cs typeface="Times New Roman"/>
                        </a:rPr>
                        <a:t>95%</a:t>
                      </a:r>
                      <a:endParaRPr lang="zh-TW" sz="2400" b="1" kern="100" dirty="0">
                        <a:latin typeface="微軟正黑體" pitchFamily="34" charset="-120"/>
                        <a:ea typeface="微軟正黑體" pitchFamily="34" charset="-120"/>
                        <a:cs typeface="Times New Roman"/>
                      </a:endParaRPr>
                    </a:p>
                  </a:txBody>
                  <a:tcPr marL="68575" marR="68575" marT="0" marB="0" anchor="ctr"/>
                </a:tc>
                <a:tc>
                  <a:txBody>
                    <a:bodyPr/>
                    <a:lstStyle/>
                    <a:p>
                      <a:pPr algn="ctr">
                        <a:lnSpc>
                          <a:spcPts val="2200"/>
                        </a:lnSpc>
                        <a:spcAft>
                          <a:spcPts val="0"/>
                        </a:spcAft>
                      </a:pPr>
                      <a:r>
                        <a:rPr lang="en-US" sz="2400" b="1" kern="0" dirty="0">
                          <a:solidFill>
                            <a:srgbClr val="000000"/>
                          </a:solidFill>
                          <a:latin typeface="微軟正黑體" pitchFamily="34" charset="-120"/>
                          <a:ea typeface="微軟正黑體" pitchFamily="34" charset="-120"/>
                          <a:cs typeface="Times New Roman"/>
                        </a:rPr>
                        <a:t>100%</a:t>
                      </a:r>
                      <a:endParaRPr lang="zh-TW" sz="2400" b="1" kern="100" dirty="0">
                        <a:latin typeface="微軟正黑體" pitchFamily="34" charset="-120"/>
                        <a:ea typeface="微軟正黑體" pitchFamily="34" charset="-120"/>
                        <a:cs typeface="Times New Roman"/>
                      </a:endParaRPr>
                    </a:p>
                  </a:txBody>
                  <a:tcPr marL="68575" marR="68575" marT="0" marB="0" anchor="ctr"/>
                </a:tc>
                <a:extLst>
                  <a:ext uri="{0D108BD9-81ED-4DB2-BD59-A6C34878D82A}">
                    <a16:rowId xmlns="" xmlns:a16="http://schemas.microsoft.com/office/drawing/2014/main" val="380223402"/>
                  </a:ext>
                </a:extLst>
              </a:tr>
              <a:tr h="370840">
                <a:tc>
                  <a:txBody>
                    <a:bodyPr/>
                    <a:lstStyle/>
                    <a:p>
                      <a:pPr marL="109855" algn="ctr">
                        <a:lnSpc>
                          <a:spcPts val="2200"/>
                        </a:lnSpc>
                        <a:spcAft>
                          <a:spcPts val="0"/>
                        </a:spcAft>
                      </a:pPr>
                      <a:r>
                        <a:rPr lang="zh-TW" sz="2400" b="1" kern="0" dirty="0">
                          <a:solidFill>
                            <a:srgbClr val="000000"/>
                          </a:solidFill>
                          <a:latin typeface="微軟正黑體" pitchFamily="34" charset="-120"/>
                          <a:ea typeface="微軟正黑體" pitchFamily="34" charset="-120"/>
                          <a:cs typeface="Times New Roman"/>
                        </a:rPr>
                        <a:t>極偏</a:t>
                      </a:r>
                      <a:endParaRPr lang="zh-TW" sz="2400" b="1" kern="100" dirty="0">
                        <a:latin typeface="微軟正黑體" pitchFamily="34" charset="-120"/>
                        <a:ea typeface="微軟正黑體" pitchFamily="34" charset="-120"/>
                        <a:cs typeface="Times New Roman"/>
                      </a:endParaRPr>
                    </a:p>
                  </a:txBody>
                  <a:tcPr marL="68575" marR="68575" marT="0" marB="0" anchor="ctr"/>
                </a:tc>
                <a:tc>
                  <a:txBody>
                    <a:bodyPr/>
                    <a:lstStyle/>
                    <a:p>
                      <a:pPr algn="ctr">
                        <a:lnSpc>
                          <a:spcPts val="2200"/>
                        </a:lnSpc>
                        <a:spcAft>
                          <a:spcPts val="0"/>
                        </a:spcAft>
                      </a:pPr>
                      <a:r>
                        <a:rPr lang="en-US" sz="2400" b="1" kern="0" dirty="0">
                          <a:solidFill>
                            <a:srgbClr val="000000"/>
                          </a:solidFill>
                          <a:latin typeface="微軟正黑體" pitchFamily="34" charset="-120"/>
                          <a:ea typeface="微軟正黑體" pitchFamily="34" charset="-120"/>
                          <a:cs typeface="Times New Roman"/>
                        </a:rPr>
                        <a:t>8</a:t>
                      </a:r>
                      <a:r>
                        <a:rPr lang="en-US" altLang="zh-TW" sz="2400" b="1" kern="0" dirty="0">
                          <a:solidFill>
                            <a:srgbClr val="000000"/>
                          </a:solidFill>
                          <a:latin typeface="微軟正黑體" pitchFamily="34" charset="-120"/>
                          <a:ea typeface="微軟正黑體" pitchFamily="34" charset="-120"/>
                          <a:cs typeface="Times New Roman"/>
                        </a:rPr>
                        <a:t>6</a:t>
                      </a:r>
                      <a:r>
                        <a:rPr lang="en-US" sz="2400" b="1" kern="0" dirty="0">
                          <a:solidFill>
                            <a:srgbClr val="000000"/>
                          </a:solidFill>
                          <a:latin typeface="微軟正黑體" pitchFamily="34" charset="-120"/>
                          <a:ea typeface="微軟正黑體" pitchFamily="34" charset="-120"/>
                          <a:cs typeface="Times New Roman"/>
                        </a:rPr>
                        <a:t>%</a:t>
                      </a:r>
                      <a:endParaRPr lang="zh-TW" sz="2400" b="1" kern="100" dirty="0">
                        <a:latin typeface="微軟正黑體" pitchFamily="34" charset="-120"/>
                        <a:ea typeface="微軟正黑體" pitchFamily="34" charset="-120"/>
                        <a:cs typeface="Times New Roman"/>
                      </a:endParaRPr>
                    </a:p>
                  </a:txBody>
                  <a:tcPr marL="68575" marR="68575" marT="0" marB="0" anchor="ctr"/>
                </a:tc>
                <a:tc>
                  <a:txBody>
                    <a:bodyPr/>
                    <a:lstStyle/>
                    <a:p>
                      <a:pPr algn="ctr">
                        <a:lnSpc>
                          <a:spcPts val="2200"/>
                        </a:lnSpc>
                        <a:spcAft>
                          <a:spcPts val="0"/>
                        </a:spcAft>
                      </a:pPr>
                      <a:r>
                        <a:rPr lang="en-US" altLang="zh-TW" sz="2400" b="1" kern="0" dirty="0">
                          <a:solidFill>
                            <a:srgbClr val="000000"/>
                          </a:solidFill>
                          <a:latin typeface="微軟正黑體" pitchFamily="34" charset="-120"/>
                          <a:ea typeface="微軟正黑體" pitchFamily="34" charset="-120"/>
                          <a:cs typeface="Times New Roman"/>
                        </a:rPr>
                        <a:t>88</a:t>
                      </a:r>
                      <a:r>
                        <a:rPr lang="en-US" sz="2400" b="1" kern="0" dirty="0">
                          <a:solidFill>
                            <a:srgbClr val="000000"/>
                          </a:solidFill>
                          <a:latin typeface="微軟正黑體" pitchFamily="34" charset="-120"/>
                          <a:ea typeface="微軟正黑體" pitchFamily="34" charset="-120"/>
                          <a:cs typeface="Times New Roman"/>
                        </a:rPr>
                        <a:t>%</a:t>
                      </a:r>
                      <a:endParaRPr lang="zh-TW" sz="2400" b="1" kern="100" dirty="0">
                        <a:latin typeface="微軟正黑體" pitchFamily="34" charset="-120"/>
                        <a:ea typeface="微軟正黑體" pitchFamily="34" charset="-120"/>
                        <a:cs typeface="Times New Roman"/>
                      </a:endParaRPr>
                    </a:p>
                  </a:txBody>
                  <a:tcPr marL="68575" marR="68575" marT="0" marB="0" anchor="ctr"/>
                </a:tc>
                <a:tc>
                  <a:txBody>
                    <a:bodyPr/>
                    <a:lstStyle/>
                    <a:p>
                      <a:pPr algn="ctr">
                        <a:lnSpc>
                          <a:spcPts val="2200"/>
                        </a:lnSpc>
                        <a:spcAft>
                          <a:spcPts val="0"/>
                        </a:spcAft>
                      </a:pPr>
                      <a:r>
                        <a:rPr lang="en-US" sz="2400" b="1" kern="0" dirty="0">
                          <a:solidFill>
                            <a:srgbClr val="000000"/>
                          </a:solidFill>
                          <a:latin typeface="微軟正黑體" pitchFamily="34" charset="-120"/>
                          <a:ea typeface="微軟正黑體" pitchFamily="34" charset="-120"/>
                          <a:cs typeface="Times New Roman"/>
                        </a:rPr>
                        <a:t>9</a:t>
                      </a:r>
                      <a:r>
                        <a:rPr lang="en-US" altLang="zh-TW" sz="2400" b="1" kern="0" dirty="0">
                          <a:solidFill>
                            <a:srgbClr val="000000"/>
                          </a:solidFill>
                          <a:latin typeface="微軟正黑體" pitchFamily="34" charset="-120"/>
                          <a:ea typeface="微軟正黑體" pitchFamily="34" charset="-120"/>
                          <a:cs typeface="Times New Roman"/>
                        </a:rPr>
                        <a:t>1</a:t>
                      </a:r>
                      <a:r>
                        <a:rPr lang="en-US" sz="2400" b="1" kern="0" dirty="0">
                          <a:solidFill>
                            <a:srgbClr val="000000"/>
                          </a:solidFill>
                          <a:latin typeface="微軟正黑體" pitchFamily="34" charset="-120"/>
                          <a:ea typeface="微軟正黑體" pitchFamily="34" charset="-120"/>
                          <a:cs typeface="Times New Roman"/>
                        </a:rPr>
                        <a:t>%</a:t>
                      </a:r>
                      <a:endParaRPr lang="zh-TW" sz="2400" b="1" kern="100" dirty="0">
                        <a:latin typeface="微軟正黑體" pitchFamily="34" charset="-120"/>
                        <a:ea typeface="微軟正黑體" pitchFamily="34" charset="-120"/>
                        <a:cs typeface="Times New Roman"/>
                      </a:endParaRPr>
                    </a:p>
                  </a:txBody>
                  <a:tcPr marL="68575" marR="68575" marT="0" marB="0" anchor="ctr"/>
                </a:tc>
                <a:tc>
                  <a:txBody>
                    <a:bodyPr/>
                    <a:lstStyle/>
                    <a:p>
                      <a:pPr algn="ctr">
                        <a:lnSpc>
                          <a:spcPts val="2200"/>
                        </a:lnSpc>
                        <a:spcAft>
                          <a:spcPts val="0"/>
                        </a:spcAft>
                      </a:pPr>
                      <a:r>
                        <a:rPr lang="en-US" altLang="zh-TW" sz="2400" b="1" kern="0" dirty="0">
                          <a:solidFill>
                            <a:srgbClr val="000000"/>
                          </a:solidFill>
                          <a:latin typeface="微軟正黑體" pitchFamily="34" charset="-120"/>
                          <a:ea typeface="微軟正黑體" pitchFamily="34" charset="-120"/>
                          <a:cs typeface="Times New Roman"/>
                        </a:rPr>
                        <a:t>93</a:t>
                      </a:r>
                      <a:r>
                        <a:rPr lang="en-US" sz="2400" b="1" kern="0" dirty="0">
                          <a:solidFill>
                            <a:srgbClr val="000000"/>
                          </a:solidFill>
                          <a:latin typeface="微軟正黑體" pitchFamily="34" charset="-120"/>
                          <a:ea typeface="微軟正黑體" pitchFamily="34" charset="-120"/>
                          <a:cs typeface="Times New Roman"/>
                        </a:rPr>
                        <a:t>%</a:t>
                      </a:r>
                      <a:endParaRPr lang="zh-TW" sz="2400" b="1" kern="100" dirty="0">
                        <a:latin typeface="微軟正黑體" pitchFamily="34" charset="-120"/>
                        <a:ea typeface="微軟正黑體" pitchFamily="34" charset="-120"/>
                        <a:cs typeface="Times New Roman"/>
                      </a:endParaRPr>
                    </a:p>
                  </a:txBody>
                  <a:tcPr marL="68575" marR="68575" marT="0" marB="0" anchor="ctr"/>
                </a:tc>
                <a:tc>
                  <a:txBody>
                    <a:bodyPr/>
                    <a:lstStyle/>
                    <a:p>
                      <a:pPr algn="ctr">
                        <a:lnSpc>
                          <a:spcPts val="2200"/>
                        </a:lnSpc>
                        <a:spcAft>
                          <a:spcPts val="0"/>
                        </a:spcAft>
                      </a:pPr>
                      <a:r>
                        <a:rPr lang="en-US" altLang="zh-TW" sz="2400" b="1" kern="0" dirty="0">
                          <a:solidFill>
                            <a:srgbClr val="000000"/>
                          </a:solidFill>
                          <a:latin typeface="微軟正黑體" pitchFamily="34" charset="-120"/>
                          <a:ea typeface="微軟正黑體" pitchFamily="34" charset="-120"/>
                          <a:cs typeface="Times New Roman"/>
                        </a:rPr>
                        <a:t>95</a:t>
                      </a:r>
                      <a:r>
                        <a:rPr lang="en-US" sz="2400" b="1" kern="0" dirty="0">
                          <a:solidFill>
                            <a:srgbClr val="000000"/>
                          </a:solidFill>
                          <a:latin typeface="微軟正黑體" pitchFamily="34" charset="-120"/>
                          <a:ea typeface="微軟正黑體" pitchFamily="34" charset="-120"/>
                          <a:cs typeface="Times New Roman"/>
                        </a:rPr>
                        <a:t>%</a:t>
                      </a:r>
                      <a:endParaRPr lang="en-US" altLang="zh-TW" sz="2400" b="1" kern="0" dirty="0">
                        <a:solidFill>
                          <a:srgbClr val="000000"/>
                        </a:solidFill>
                        <a:latin typeface="微軟正黑體" pitchFamily="34" charset="-120"/>
                        <a:ea typeface="微軟正黑體" pitchFamily="34" charset="-120"/>
                        <a:cs typeface="Times New Roman"/>
                      </a:endParaRPr>
                    </a:p>
                  </a:txBody>
                  <a:tcPr marL="68575" marR="68575" marT="0" marB="0" anchor="ctr"/>
                </a:tc>
                <a:extLst>
                  <a:ext uri="{0D108BD9-81ED-4DB2-BD59-A6C34878D82A}">
                    <a16:rowId xmlns="" xmlns:a16="http://schemas.microsoft.com/office/drawing/2014/main" val="3456341801"/>
                  </a:ext>
                </a:extLst>
              </a:tr>
              <a:tr h="370840">
                <a:tc>
                  <a:txBody>
                    <a:bodyPr/>
                    <a:lstStyle/>
                    <a:p>
                      <a:pPr algn="ctr"/>
                      <a:r>
                        <a:rPr lang="zh-TW" altLang="en-US" sz="2400" b="1" dirty="0">
                          <a:latin typeface="微軟正黑體" panose="020B0604030504040204" pitchFamily="34" charset="-120"/>
                          <a:ea typeface="微軟正黑體" panose="020B0604030504040204" pitchFamily="34" charset="-120"/>
                        </a:rPr>
                        <a:t>偏遠學校</a:t>
                      </a:r>
                    </a:p>
                  </a:txBody>
                  <a:tcPr/>
                </a:tc>
                <a:tc>
                  <a:txBody>
                    <a:bodyPr/>
                    <a:lstStyle/>
                    <a:p>
                      <a:pPr algn="ctr">
                        <a:lnSpc>
                          <a:spcPts val="2200"/>
                        </a:lnSpc>
                        <a:spcAft>
                          <a:spcPts val="0"/>
                        </a:spcAft>
                      </a:pPr>
                      <a:r>
                        <a:rPr lang="en-US" sz="2400" b="1" kern="0" dirty="0">
                          <a:solidFill>
                            <a:srgbClr val="000000"/>
                          </a:solidFill>
                          <a:latin typeface="微軟正黑體" pitchFamily="34" charset="-120"/>
                          <a:ea typeface="微軟正黑體" pitchFamily="34" charset="-120"/>
                          <a:cs typeface="Times New Roman"/>
                        </a:rPr>
                        <a:t>8</a:t>
                      </a:r>
                      <a:r>
                        <a:rPr lang="en-US" altLang="zh-TW" sz="2400" b="1" kern="0" dirty="0">
                          <a:solidFill>
                            <a:srgbClr val="000000"/>
                          </a:solidFill>
                          <a:latin typeface="微軟正黑體" pitchFamily="34" charset="-120"/>
                          <a:ea typeface="微軟正黑體" pitchFamily="34" charset="-120"/>
                          <a:cs typeface="Times New Roman"/>
                        </a:rPr>
                        <a:t>6</a:t>
                      </a:r>
                      <a:r>
                        <a:rPr lang="en-US" sz="2400" b="1" kern="0" dirty="0">
                          <a:solidFill>
                            <a:srgbClr val="000000"/>
                          </a:solidFill>
                          <a:latin typeface="微軟正黑體" pitchFamily="34" charset="-120"/>
                          <a:ea typeface="微軟正黑體" pitchFamily="34" charset="-120"/>
                          <a:cs typeface="Times New Roman"/>
                        </a:rPr>
                        <a:t>%</a:t>
                      </a:r>
                      <a:endParaRPr lang="zh-TW" sz="2400" b="1" kern="100" dirty="0">
                        <a:latin typeface="微軟正黑體" pitchFamily="34" charset="-120"/>
                        <a:ea typeface="微軟正黑體" pitchFamily="34" charset="-120"/>
                        <a:cs typeface="Times New Roman"/>
                      </a:endParaRPr>
                    </a:p>
                  </a:txBody>
                  <a:tcPr marL="68575" marR="68575" marT="0" marB="0" anchor="ctr"/>
                </a:tc>
                <a:tc>
                  <a:txBody>
                    <a:bodyPr/>
                    <a:lstStyle/>
                    <a:p>
                      <a:pPr algn="ctr">
                        <a:lnSpc>
                          <a:spcPts val="2200"/>
                        </a:lnSpc>
                        <a:spcAft>
                          <a:spcPts val="0"/>
                        </a:spcAft>
                      </a:pPr>
                      <a:r>
                        <a:rPr lang="en-US" altLang="zh-TW" sz="2400" b="1" kern="0" dirty="0">
                          <a:solidFill>
                            <a:srgbClr val="000000"/>
                          </a:solidFill>
                          <a:latin typeface="微軟正黑體" pitchFamily="34" charset="-120"/>
                          <a:ea typeface="微軟正黑體" pitchFamily="34" charset="-120"/>
                          <a:cs typeface="Times New Roman"/>
                        </a:rPr>
                        <a:t>88</a:t>
                      </a:r>
                      <a:r>
                        <a:rPr lang="en-US" sz="2400" b="1" kern="0" dirty="0">
                          <a:solidFill>
                            <a:srgbClr val="000000"/>
                          </a:solidFill>
                          <a:latin typeface="微軟正黑體" pitchFamily="34" charset="-120"/>
                          <a:ea typeface="微軟正黑體" pitchFamily="34" charset="-120"/>
                          <a:cs typeface="Times New Roman"/>
                        </a:rPr>
                        <a:t>%</a:t>
                      </a:r>
                      <a:endParaRPr lang="zh-TW" sz="2400" b="1" kern="100" dirty="0">
                        <a:latin typeface="微軟正黑體" pitchFamily="34" charset="-120"/>
                        <a:ea typeface="微軟正黑體" pitchFamily="34" charset="-120"/>
                        <a:cs typeface="Times New Roman"/>
                      </a:endParaRPr>
                    </a:p>
                  </a:txBody>
                  <a:tcPr marL="68575" marR="68575" marT="0" marB="0" anchor="ctr"/>
                </a:tc>
                <a:tc>
                  <a:txBody>
                    <a:bodyPr/>
                    <a:lstStyle/>
                    <a:p>
                      <a:pPr algn="ctr">
                        <a:lnSpc>
                          <a:spcPts val="2200"/>
                        </a:lnSpc>
                        <a:spcAft>
                          <a:spcPts val="0"/>
                        </a:spcAft>
                      </a:pPr>
                      <a:r>
                        <a:rPr lang="en-US" sz="2400" b="1" kern="0" dirty="0">
                          <a:solidFill>
                            <a:srgbClr val="000000"/>
                          </a:solidFill>
                          <a:latin typeface="微軟正黑體" pitchFamily="34" charset="-120"/>
                          <a:ea typeface="微軟正黑體" pitchFamily="34" charset="-120"/>
                          <a:cs typeface="Times New Roman"/>
                        </a:rPr>
                        <a:t>9</a:t>
                      </a:r>
                      <a:r>
                        <a:rPr lang="en-US" altLang="zh-TW" sz="2400" b="1" kern="0" dirty="0">
                          <a:solidFill>
                            <a:srgbClr val="000000"/>
                          </a:solidFill>
                          <a:latin typeface="微軟正黑體" pitchFamily="34" charset="-120"/>
                          <a:ea typeface="微軟正黑體" pitchFamily="34" charset="-120"/>
                          <a:cs typeface="Times New Roman"/>
                        </a:rPr>
                        <a:t>1</a:t>
                      </a:r>
                      <a:r>
                        <a:rPr lang="en-US" sz="2400" b="1" kern="0" dirty="0">
                          <a:solidFill>
                            <a:srgbClr val="000000"/>
                          </a:solidFill>
                          <a:latin typeface="微軟正黑體" pitchFamily="34" charset="-120"/>
                          <a:ea typeface="微軟正黑體" pitchFamily="34" charset="-120"/>
                          <a:cs typeface="Times New Roman"/>
                        </a:rPr>
                        <a:t>%</a:t>
                      </a:r>
                      <a:endParaRPr lang="zh-TW" sz="2400" b="1" kern="100" dirty="0">
                        <a:latin typeface="微軟正黑體" pitchFamily="34" charset="-120"/>
                        <a:ea typeface="微軟正黑體" pitchFamily="34" charset="-120"/>
                        <a:cs typeface="Times New Roman"/>
                      </a:endParaRPr>
                    </a:p>
                  </a:txBody>
                  <a:tcPr marL="68575" marR="68575" marT="0" marB="0" anchor="ctr"/>
                </a:tc>
                <a:tc>
                  <a:txBody>
                    <a:bodyPr/>
                    <a:lstStyle/>
                    <a:p>
                      <a:pPr algn="ctr">
                        <a:lnSpc>
                          <a:spcPts val="2200"/>
                        </a:lnSpc>
                        <a:spcAft>
                          <a:spcPts val="0"/>
                        </a:spcAft>
                      </a:pPr>
                      <a:r>
                        <a:rPr lang="en-US" altLang="zh-TW" sz="2400" b="1" kern="0" dirty="0">
                          <a:solidFill>
                            <a:srgbClr val="000000"/>
                          </a:solidFill>
                          <a:latin typeface="微軟正黑體" pitchFamily="34" charset="-120"/>
                          <a:ea typeface="微軟正黑體" pitchFamily="34" charset="-120"/>
                          <a:cs typeface="Times New Roman"/>
                        </a:rPr>
                        <a:t>93</a:t>
                      </a:r>
                      <a:r>
                        <a:rPr lang="en-US" sz="2400" b="1" kern="0" dirty="0">
                          <a:solidFill>
                            <a:srgbClr val="000000"/>
                          </a:solidFill>
                          <a:latin typeface="微軟正黑體" pitchFamily="34" charset="-120"/>
                          <a:ea typeface="微軟正黑體" pitchFamily="34" charset="-120"/>
                          <a:cs typeface="Times New Roman"/>
                        </a:rPr>
                        <a:t>%</a:t>
                      </a:r>
                      <a:endParaRPr lang="zh-TW" sz="2400" b="1" kern="100" dirty="0">
                        <a:latin typeface="微軟正黑體" pitchFamily="34" charset="-120"/>
                        <a:ea typeface="微軟正黑體" pitchFamily="34" charset="-120"/>
                        <a:cs typeface="Times New Roman"/>
                      </a:endParaRPr>
                    </a:p>
                  </a:txBody>
                  <a:tcPr marL="68575" marR="68575" marT="0" marB="0" anchor="ctr"/>
                </a:tc>
                <a:tc>
                  <a:txBody>
                    <a:bodyPr/>
                    <a:lstStyle/>
                    <a:p>
                      <a:pPr algn="ctr">
                        <a:lnSpc>
                          <a:spcPts val="2200"/>
                        </a:lnSpc>
                        <a:spcAft>
                          <a:spcPts val="0"/>
                        </a:spcAft>
                      </a:pPr>
                      <a:r>
                        <a:rPr lang="en-US" altLang="zh-TW" sz="2400" b="1" kern="0" dirty="0">
                          <a:solidFill>
                            <a:srgbClr val="000000"/>
                          </a:solidFill>
                          <a:latin typeface="微軟正黑體" pitchFamily="34" charset="-120"/>
                          <a:ea typeface="微軟正黑體" pitchFamily="34" charset="-120"/>
                          <a:cs typeface="Times New Roman"/>
                        </a:rPr>
                        <a:t>95</a:t>
                      </a:r>
                      <a:r>
                        <a:rPr lang="en-US" sz="2400" b="1" kern="0" dirty="0">
                          <a:solidFill>
                            <a:srgbClr val="000000"/>
                          </a:solidFill>
                          <a:latin typeface="微軟正黑體" pitchFamily="34" charset="-120"/>
                          <a:ea typeface="微軟正黑體" pitchFamily="34" charset="-120"/>
                          <a:cs typeface="Times New Roman"/>
                        </a:rPr>
                        <a:t>%</a:t>
                      </a:r>
                      <a:endParaRPr lang="en-US" altLang="zh-TW" sz="2400" b="1" kern="0" dirty="0">
                        <a:solidFill>
                          <a:srgbClr val="000000"/>
                        </a:solidFill>
                        <a:latin typeface="微軟正黑體" pitchFamily="34" charset="-120"/>
                        <a:ea typeface="微軟正黑體" pitchFamily="34" charset="-120"/>
                        <a:cs typeface="Times New Roman"/>
                      </a:endParaRPr>
                    </a:p>
                  </a:txBody>
                  <a:tcPr marL="68575" marR="68575" marT="0" marB="0" anchor="ctr"/>
                </a:tc>
                <a:extLst>
                  <a:ext uri="{0D108BD9-81ED-4DB2-BD59-A6C34878D82A}">
                    <a16:rowId xmlns="" xmlns:a16="http://schemas.microsoft.com/office/drawing/2014/main" val="4251933459"/>
                  </a:ext>
                </a:extLst>
              </a:tr>
              <a:tr h="370840">
                <a:tc>
                  <a:txBody>
                    <a:bodyPr/>
                    <a:lstStyle/>
                    <a:p>
                      <a:r>
                        <a:rPr lang="zh-TW" altLang="en-US" sz="2400" b="1" dirty="0">
                          <a:latin typeface="微軟正黑體" panose="020B0604030504040204" pitchFamily="34" charset="-120"/>
                          <a:ea typeface="微軟正黑體" panose="020B0604030504040204" pitchFamily="34" charset="-120"/>
                        </a:rPr>
                        <a:t>非山非市學校</a:t>
                      </a:r>
                    </a:p>
                  </a:txBody>
                  <a:tcPr/>
                </a:tc>
                <a:tc>
                  <a:txBody>
                    <a:bodyPr/>
                    <a:lstStyle/>
                    <a:p>
                      <a:pPr algn="ctr">
                        <a:lnSpc>
                          <a:spcPts val="2200"/>
                        </a:lnSpc>
                        <a:spcAft>
                          <a:spcPts val="0"/>
                        </a:spcAft>
                      </a:pPr>
                      <a:r>
                        <a:rPr lang="en-US" sz="2400" b="1" kern="0" dirty="0">
                          <a:solidFill>
                            <a:srgbClr val="000000"/>
                          </a:solidFill>
                          <a:latin typeface="微軟正黑體" pitchFamily="34" charset="-120"/>
                          <a:ea typeface="微軟正黑體" pitchFamily="34" charset="-120"/>
                          <a:cs typeface="Times New Roman"/>
                        </a:rPr>
                        <a:t>8</a:t>
                      </a:r>
                      <a:r>
                        <a:rPr lang="en-US" altLang="zh-TW" sz="2400" b="1" kern="0" dirty="0">
                          <a:solidFill>
                            <a:srgbClr val="000000"/>
                          </a:solidFill>
                          <a:latin typeface="微軟正黑體" pitchFamily="34" charset="-120"/>
                          <a:ea typeface="微軟正黑體" pitchFamily="34" charset="-120"/>
                          <a:cs typeface="Times New Roman"/>
                        </a:rPr>
                        <a:t>0</a:t>
                      </a:r>
                      <a:r>
                        <a:rPr lang="en-US" sz="2400" b="1" kern="0" dirty="0">
                          <a:solidFill>
                            <a:srgbClr val="000000"/>
                          </a:solidFill>
                          <a:latin typeface="微軟正黑體" pitchFamily="34" charset="-120"/>
                          <a:ea typeface="微軟正黑體" pitchFamily="34" charset="-120"/>
                          <a:cs typeface="Times New Roman"/>
                        </a:rPr>
                        <a:t>%</a:t>
                      </a:r>
                      <a:endParaRPr lang="zh-TW" sz="2400" b="1" kern="100" dirty="0">
                        <a:latin typeface="微軟正黑體" pitchFamily="34" charset="-120"/>
                        <a:ea typeface="微軟正黑體" pitchFamily="34" charset="-120"/>
                        <a:cs typeface="Times New Roman"/>
                      </a:endParaRPr>
                    </a:p>
                  </a:txBody>
                  <a:tcPr marL="68575" marR="68575" marT="0" marB="0" anchor="ctr"/>
                </a:tc>
                <a:tc>
                  <a:txBody>
                    <a:bodyPr/>
                    <a:lstStyle/>
                    <a:p>
                      <a:pPr algn="ctr">
                        <a:lnSpc>
                          <a:spcPts val="2200"/>
                        </a:lnSpc>
                        <a:spcAft>
                          <a:spcPts val="0"/>
                        </a:spcAft>
                      </a:pPr>
                      <a:r>
                        <a:rPr lang="en-US" altLang="zh-TW" sz="2400" b="1" kern="0" dirty="0">
                          <a:solidFill>
                            <a:srgbClr val="000000"/>
                          </a:solidFill>
                          <a:latin typeface="微軟正黑體" pitchFamily="34" charset="-120"/>
                          <a:ea typeface="微軟正黑體" pitchFamily="34" charset="-120"/>
                          <a:cs typeface="Times New Roman"/>
                        </a:rPr>
                        <a:t>85</a:t>
                      </a:r>
                      <a:r>
                        <a:rPr lang="en-US" sz="2400" b="1" kern="0" dirty="0">
                          <a:solidFill>
                            <a:srgbClr val="000000"/>
                          </a:solidFill>
                          <a:latin typeface="微軟正黑體" pitchFamily="34" charset="-120"/>
                          <a:ea typeface="微軟正黑體" pitchFamily="34" charset="-120"/>
                          <a:cs typeface="Times New Roman"/>
                        </a:rPr>
                        <a:t>%</a:t>
                      </a:r>
                      <a:endParaRPr lang="zh-TW" sz="2400" b="1" kern="100" dirty="0">
                        <a:latin typeface="微軟正黑體" pitchFamily="34" charset="-120"/>
                        <a:ea typeface="微軟正黑體" pitchFamily="34" charset="-120"/>
                        <a:cs typeface="Times New Roman"/>
                      </a:endParaRPr>
                    </a:p>
                  </a:txBody>
                  <a:tcPr marL="68575" marR="68575" marT="0" marB="0" anchor="ctr"/>
                </a:tc>
                <a:tc>
                  <a:txBody>
                    <a:bodyPr/>
                    <a:lstStyle/>
                    <a:p>
                      <a:pPr algn="ctr">
                        <a:lnSpc>
                          <a:spcPts val="2200"/>
                        </a:lnSpc>
                        <a:spcAft>
                          <a:spcPts val="0"/>
                        </a:spcAft>
                      </a:pPr>
                      <a:r>
                        <a:rPr lang="en-US" sz="2400" b="1" kern="0" dirty="0">
                          <a:solidFill>
                            <a:srgbClr val="000000"/>
                          </a:solidFill>
                          <a:latin typeface="微軟正黑體" pitchFamily="34" charset="-120"/>
                          <a:ea typeface="微軟正黑體" pitchFamily="34" charset="-120"/>
                          <a:cs typeface="Times New Roman"/>
                        </a:rPr>
                        <a:t>9</a:t>
                      </a:r>
                      <a:r>
                        <a:rPr lang="en-US" altLang="zh-TW" sz="2400" b="1" kern="0" dirty="0">
                          <a:solidFill>
                            <a:srgbClr val="000000"/>
                          </a:solidFill>
                          <a:latin typeface="微軟正黑體" pitchFamily="34" charset="-120"/>
                          <a:ea typeface="微軟正黑體" pitchFamily="34" charset="-120"/>
                          <a:cs typeface="Times New Roman"/>
                        </a:rPr>
                        <a:t>0</a:t>
                      </a:r>
                      <a:r>
                        <a:rPr lang="en-US" sz="2400" b="1" kern="0" dirty="0">
                          <a:solidFill>
                            <a:srgbClr val="000000"/>
                          </a:solidFill>
                          <a:latin typeface="微軟正黑體" pitchFamily="34" charset="-120"/>
                          <a:ea typeface="微軟正黑體" pitchFamily="34" charset="-120"/>
                          <a:cs typeface="Times New Roman"/>
                        </a:rPr>
                        <a:t>%</a:t>
                      </a:r>
                      <a:endParaRPr lang="zh-TW" sz="2400" b="1" kern="100" dirty="0">
                        <a:latin typeface="微軟正黑體" pitchFamily="34" charset="-120"/>
                        <a:ea typeface="微軟正黑體" pitchFamily="34" charset="-120"/>
                        <a:cs typeface="Times New Roman"/>
                      </a:endParaRPr>
                    </a:p>
                  </a:txBody>
                  <a:tcPr marL="68575" marR="68575" marT="0" marB="0" anchor="ctr"/>
                </a:tc>
                <a:tc>
                  <a:txBody>
                    <a:bodyPr/>
                    <a:lstStyle/>
                    <a:p>
                      <a:pPr algn="ctr">
                        <a:lnSpc>
                          <a:spcPts val="2200"/>
                        </a:lnSpc>
                        <a:spcAft>
                          <a:spcPts val="0"/>
                        </a:spcAft>
                      </a:pPr>
                      <a:r>
                        <a:rPr lang="en-US" altLang="zh-TW" sz="2400" b="1" kern="0" dirty="0">
                          <a:solidFill>
                            <a:srgbClr val="000000"/>
                          </a:solidFill>
                          <a:latin typeface="微軟正黑體" pitchFamily="34" charset="-120"/>
                          <a:ea typeface="微軟正黑體" pitchFamily="34" charset="-120"/>
                          <a:cs typeface="Times New Roman"/>
                        </a:rPr>
                        <a:t>90</a:t>
                      </a:r>
                      <a:r>
                        <a:rPr lang="en-US" sz="2400" b="1" kern="0" dirty="0">
                          <a:solidFill>
                            <a:srgbClr val="000000"/>
                          </a:solidFill>
                          <a:latin typeface="微軟正黑體" pitchFamily="34" charset="-120"/>
                          <a:ea typeface="微軟正黑體" pitchFamily="34" charset="-120"/>
                          <a:cs typeface="Times New Roman"/>
                        </a:rPr>
                        <a:t>%</a:t>
                      </a:r>
                      <a:endParaRPr lang="zh-TW" sz="2400" b="1" kern="100" dirty="0">
                        <a:latin typeface="微軟正黑體" pitchFamily="34" charset="-120"/>
                        <a:ea typeface="微軟正黑體" pitchFamily="34" charset="-120"/>
                        <a:cs typeface="Times New Roman"/>
                      </a:endParaRPr>
                    </a:p>
                  </a:txBody>
                  <a:tcPr marL="68575" marR="68575" marT="0" marB="0" anchor="ctr"/>
                </a:tc>
                <a:tc>
                  <a:txBody>
                    <a:bodyPr/>
                    <a:lstStyle/>
                    <a:p>
                      <a:pPr algn="ctr">
                        <a:lnSpc>
                          <a:spcPts val="2200"/>
                        </a:lnSpc>
                        <a:spcAft>
                          <a:spcPts val="0"/>
                        </a:spcAft>
                      </a:pPr>
                      <a:r>
                        <a:rPr lang="en-US" altLang="zh-TW" sz="2400" b="1" kern="0" dirty="0">
                          <a:solidFill>
                            <a:srgbClr val="000000"/>
                          </a:solidFill>
                          <a:latin typeface="微軟正黑體" pitchFamily="34" charset="-120"/>
                          <a:ea typeface="微軟正黑體" pitchFamily="34" charset="-120"/>
                          <a:cs typeface="Times New Roman"/>
                        </a:rPr>
                        <a:t>90</a:t>
                      </a:r>
                      <a:r>
                        <a:rPr lang="en-US" sz="2400" b="1" kern="0" dirty="0">
                          <a:solidFill>
                            <a:srgbClr val="000000"/>
                          </a:solidFill>
                          <a:latin typeface="微軟正黑體" pitchFamily="34" charset="-120"/>
                          <a:ea typeface="微軟正黑體" pitchFamily="34" charset="-120"/>
                          <a:cs typeface="Times New Roman"/>
                        </a:rPr>
                        <a:t>%</a:t>
                      </a:r>
                      <a:endParaRPr lang="en-US" altLang="zh-TW" sz="2400" b="1" kern="0" dirty="0">
                        <a:solidFill>
                          <a:srgbClr val="000000"/>
                        </a:solidFill>
                        <a:latin typeface="微軟正黑體" pitchFamily="34" charset="-120"/>
                        <a:ea typeface="微軟正黑體" pitchFamily="34" charset="-120"/>
                        <a:cs typeface="Times New Roman"/>
                      </a:endParaRPr>
                    </a:p>
                  </a:txBody>
                  <a:tcPr marL="68575" marR="68575" marT="0" marB="0" anchor="ctr"/>
                </a:tc>
                <a:extLst>
                  <a:ext uri="{0D108BD9-81ED-4DB2-BD59-A6C34878D82A}">
                    <a16:rowId xmlns="" xmlns:a16="http://schemas.microsoft.com/office/drawing/2014/main" val="4251992313"/>
                  </a:ext>
                </a:extLst>
              </a:tr>
            </a:tbl>
          </a:graphicData>
        </a:graphic>
      </p:graphicFrame>
      <p:sp>
        <p:nvSpPr>
          <p:cNvPr id="21" name="矩形 20">
            <a:extLst>
              <a:ext uri="{FF2B5EF4-FFF2-40B4-BE49-F238E27FC236}">
                <a16:creationId xmlns="" xmlns:a16="http://schemas.microsoft.com/office/drawing/2014/main" id="{C7669A20-D9D4-45AE-BED5-D724617D0258}"/>
              </a:ext>
            </a:extLst>
          </p:cNvPr>
          <p:cNvSpPr>
            <a:spLocks noChangeArrowheads="1"/>
          </p:cNvSpPr>
          <p:nvPr/>
        </p:nvSpPr>
        <p:spPr bwMode="auto">
          <a:xfrm>
            <a:off x="2483768" y="333375"/>
            <a:ext cx="3599681" cy="579438"/>
          </a:xfrm>
          <a:prstGeom prst="rect">
            <a:avLst/>
          </a:prstGeom>
          <a:noFill/>
          <a:ln w="9525">
            <a:noFill/>
            <a:miter lim="800000"/>
            <a:headEnd/>
            <a:tailEnd/>
          </a:ln>
        </p:spPr>
        <p:txBody>
          <a:bodyPr wrap="square">
            <a:spAutoFit/>
          </a:bodyPr>
          <a:lstStyle/>
          <a:p>
            <a:pPr>
              <a:defRPr/>
            </a:pPr>
            <a:r>
              <a:rPr kumimoji="0" lang="zh-TW" altLang="en-US" sz="3200" b="1" dirty="0">
                <a:solidFill>
                  <a:srgbClr val="0000FF"/>
                </a:solidFill>
                <a:latin typeface="+mn-lt"/>
                <a:ea typeface="微軟正黑體" pitchFamily="34" charset="-120"/>
              </a:rPr>
              <a:t>壹、</a:t>
            </a:r>
            <a:r>
              <a:rPr kumimoji="0" lang="zh-TW" altLang="en-US" sz="3200" b="1" dirty="0">
                <a:solidFill>
                  <a:srgbClr val="0000FF"/>
                </a:solidFill>
                <a:ea typeface="微軟正黑體" pitchFamily="34" charset="-120"/>
              </a:rPr>
              <a:t>計畫說明</a:t>
            </a:r>
            <a:r>
              <a:rPr kumimoji="0" lang="zh-TW" altLang="en-US" sz="3200" dirty="0">
                <a:ea typeface="微軟正黑體" pitchFamily="34" charset="-120"/>
              </a:rPr>
              <a:t> </a:t>
            </a:r>
            <a:r>
              <a:rPr kumimoji="0" lang="en-US" altLang="zh-TW" sz="3200" b="1" dirty="0">
                <a:solidFill>
                  <a:srgbClr val="0000FF"/>
                </a:solidFill>
                <a:latin typeface="+mn-lt"/>
                <a:ea typeface="微軟正黑體" pitchFamily="34" charset="-120"/>
              </a:rPr>
              <a:t>(</a:t>
            </a:r>
            <a:r>
              <a:rPr kumimoji="0" lang="zh-TW" altLang="en-US" sz="3200" b="1" dirty="0">
                <a:solidFill>
                  <a:srgbClr val="0000FF"/>
                </a:solidFill>
                <a:latin typeface="+mn-lt"/>
                <a:ea typeface="微軟正黑體" pitchFamily="34" charset="-120"/>
              </a:rPr>
              <a:t>續</a:t>
            </a:r>
            <a:r>
              <a:rPr kumimoji="0" lang="en-US" altLang="zh-TW" sz="3200" b="1" dirty="0">
                <a:solidFill>
                  <a:srgbClr val="0000FF"/>
                </a:solidFill>
                <a:latin typeface="+mn-lt"/>
                <a:ea typeface="微軟正黑體" pitchFamily="34" charset="-120"/>
              </a:rPr>
              <a:t>)</a:t>
            </a:r>
            <a:r>
              <a:rPr kumimoji="0" lang="zh-TW" altLang="en-US" sz="3200" dirty="0">
                <a:latin typeface="+mn-lt"/>
                <a:ea typeface="微軟正黑體" pitchFamily="34" charset="-120"/>
              </a:rPr>
              <a:t> </a:t>
            </a:r>
            <a:endParaRPr kumimoji="0" lang="zh-CN" altLang="en-US" sz="3200" dirty="0">
              <a:latin typeface="+mn-lt"/>
              <a:ea typeface="微軟正黑體" pitchFamily="34" charset="-120"/>
            </a:endParaRPr>
          </a:p>
        </p:txBody>
      </p:sp>
    </p:spTree>
  </p:cSld>
  <p:clrMapOvr>
    <a:masterClrMapping/>
  </p:clrMapOvr>
  <p:transition>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a:spLocks noChangeArrowheads="1"/>
          </p:cNvSpPr>
          <p:nvPr/>
        </p:nvSpPr>
        <p:spPr bwMode="auto">
          <a:xfrm>
            <a:off x="2399822" y="332656"/>
            <a:ext cx="3462337" cy="585788"/>
          </a:xfrm>
          <a:prstGeom prst="rect">
            <a:avLst/>
          </a:prstGeom>
          <a:noFill/>
          <a:ln w="9525">
            <a:noFill/>
            <a:miter lim="800000"/>
            <a:headEnd/>
            <a:tailEnd/>
          </a:ln>
        </p:spPr>
        <p:txBody>
          <a:bodyPr>
            <a:spAutoFit/>
          </a:bodyPr>
          <a:lstStyle/>
          <a:p>
            <a:pPr algn="ctr">
              <a:defRPr/>
            </a:pPr>
            <a:r>
              <a:rPr kumimoji="0" lang="zh-TW" altLang="en-US" sz="3200" b="1" dirty="0">
                <a:solidFill>
                  <a:srgbClr val="0000FF"/>
                </a:solidFill>
                <a:latin typeface="+mn-lt"/>
                <a:ea typeface="微軟正黑體" pitchFamily="34" charset="-120"/>
              </a:rPr>
              <a:t>貳、計畫申請方式</a:t>
            </a:r>
          </a:p>
        </p:txBody>
      </p:sp>
      <p:graphicFrame>
        <p:nvGraphicFramePr>
          <p:cNvPr id="11" name="資料庫圖表 10"/>
          <p:cNvGraphicFramePr/>
          <p:nvPr>
            <p:extLst>
              <p:ext uri="{D42A27DB-BD31-4B8C-83A1-F6EECF244321}">
                <p14:modId xmlns:p14="http://schemas.microsoft.com/office/powerpoint/2010/main" val="3579515150"/>
              </p:ext>
            </p:extLst>
          </p:nvPr>
        </p:nvGraphicFramePr>
        <p:xfrm>
          <a:off x="755576" y="1196752"/>
          <a:ext cx="7560840" cy="49685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2293" name="Picture 8" descr="C:\Documents and Settings\Administrator\桌面\edu.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462463" y="6018213"/>
            <a:ext cx="763587"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矩形 12"/>
          <p:cNvSpPr/>
          <p:nvPr/>
        </p:nvSpPr>
        <p:spPr>
          <a:xfrm>
            <a:off x="251520" y="6365557"/>
            <a:ext cx="4296604" cy="492443"/>
          </a:xfrm>
          <a:prstGeom prst="rect">
            <a:avLst/>
          </a:prstGeom>
          <a:noFill/>
          <a:ln>
            <a:noFill/>
          </a:ln>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kumimoji="0" lang="zh-TW" altLang="zh-TW"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微軟正黑體" pitchFamily="34" charset="-120"/>
                <a:ea typeface="微軟正黑體" pitchFamily="34" charset="-120"/>
              </a:rPr>
              <a:t>教育部國民及學前教育署</a:t>
            </a:r>
            <a:endParaRPr lang="zh-TW" altLang="en-US"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14" name="矩形 13"/>
          <p:cNvSpPr/>
          <p:nvPr/>
        </p:nvSpPr>
        <p:spPr>
          <a:xfrm>
            <a:off x="5076056" y="6365557"/>
            <a:ext cx="4296604" cy="492443"/>
          </a:xfrm>
          <a:prstGeom prst="rect">
            <a:avLst/>
          </a:prstGeom>
          <a:noFill/>
          <a:ln>
            <a:noFill/>
          </a:ln>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kumimoji="0" lang="zh-TW" altLang="zh-TW"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微軟正黑體" pitchFamily="34" charset="-120"/>
                <a:ea typeface="微軟正黑體" pitchFamily="34" charset="-120"/>
              </a:rPr>
              <a:t>教育部國民及學前教育署</a:t>
            </a:r>
            <a:endParaRPr lang="zh-TW" altLang="en-US" sz="2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ransition>
    <p:dissolve/>
  </p:transition>
</p:sld>
</file>

<file path=ppt/theme/theme1.xml><?xml version="1.0" encoding="utf-8"?>
<a:theme xmlns:a="http://schemas.openxmlformats.org/drawingml/2006/main" name="Office 主题">
  <a:themeElements>
    <a:clrScheme name="自定义 1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800080"/>
      </a:folHlink>
    </a:clrScheme>
    <a:fontScheme name="Office 主题">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spPr>
      <a:bodyPr>
        <a:spAutoFit/>
        <a:scene3d>
          <a:camera prst="orthographicFront"/>
          <a:lightRig rig="glow" dir="tl">
            <a:rot lat="0" lon="0" rev="5400000"/>
          </a:lightRig>
        </a:scene3d>
        <a:sp3d contourW="12700">
          <a:bevelT w="25400" h="25400"/>
          <a:contourClr>
            <a:schemeClr val="accent6">
              <a:shade val="73000"/>
            </a:schemeClr>
          </a:contourClr>
        </a:sp3d>
      </a:bodyPr>
      <a:lstStyle>
        <a:defPPr algn="ctr">
          <a:defRPr sz="2200" b="1" dirty="0">
            <a:ln w="11430">
              <a:solidFill>
                <a:srgbClr val="FF6600"/>
              </a:solidFill>
            </a:ln>
            <a:solidFill>
              <a:srgbClr val="FF6600"/>
            </a:solidFill>
            <a:effectLst>
              <a:outerShdw blurRad="80000" dist="40000" dir="5040000" algn="tl">
                <a:srgbClr val="000000">
                  <a:alpha val="30000"/>
                </a:srgbClr>
              </a:outerShdw>
            </a:effectLst>
            <a:latin typeface="微軟正黑體" pitchFamily="34" charset="-120"/>
            <a:ea typeface="微軟正黑體" pitchFamily="34" charset="-120"/>
          </a:defRPr>
        </a:defPPr>
      </a:lstStyle>
    </a:sp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3036</TotalTime>
  <Words>1646</Words>
  <Application>Microsoft Office PowerPoint</Application>
  <PresentationFormat>如螢幕大小 (4:3)</PresentationFormat>
  <Paragraphs>212</Paragraphs>
  <Slides>16</Slides>
  <Notes>13</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16</vt:i4>
      </vt:variant>
    </vt:vector>
  </HeadingPairs>
  <TitlesOfParts>
    <vt:vector size="25" baseType="lpstr">
      <vt:lpstr>宋体</vt:lpstr>
      <vt:lpstr>宋体</vt:lpstr>
      <vt:lpstr>微軟正黑體</vt:lpstr>
      <vt:lpstr>新細明體</vt:lpstr>
      <vt:lpstr>Arial</vt:lpstr>
      <vt:lpstr>Calibri</vt:lpstr>
      <vt:lpstr>Times New Roman</vt:lpstr>
      <vt:lpstr>Wingdings</vt:lpstr>
      <vt:lpstr>Office 主题</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User</dc:creator>
  <cp:lastModifiedBy>User</cp:lastModifiedBy>
  <cp:revision>176</cp:revision>
  <dcterms:created xsi:type="dcterms:W3CDTF">2009-07-28T07:20:48Z</dcterms:created>
  <dcterms:modified xsi:type="dcterms:W3CDTF">2021-04-28T09:10:39Z</dcterms:modified>
</cp:coreProperties>
</file>